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46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" r:id="rId2"/>
    <p:sldId id="308" r:id="rId3"/>
    <p:sldId id="314" r:id="rId4"/>
    <p:sldId id="259" r:id="rId5"/>
    <p:sldId id="405" r:id="rId6"/>
    <p:sldId id="384" r:id="rId7"/>
    <p:sldId id="328" r:id="rId8"/>
    <p:sldId id="406" r:id="rId9"/>
    <p:sldId id="516" r:id="rId10"/>
    <p:sldId id="296" r:id="rId11"/>
    <p:sldId id="386" r:id="rId12"/>
    <p:sldId id="387" r:id="rId13"/>
    <p:sldId id="519" r:id="rId14"/>
    <p:sldId id="329" r:id="rId15"/>
    <p:sldId id="315" r:id="rId16"/>
    <p:sldId id="316" r:id="rId17"/>
    <p:sldId id="531" r:id="rId18"/>
    <p:sldId id="302" r:id="rId19"/>
    <p:sldId id="394" r:id="rId20"/>
    <p:sldId id="331" r:id="rId21"/>
    <p:sldId id="293" r:id="rId22"/>
    <p:sldId id="294" r:id="rId23"/>
    <p:sldId id="335" r:id="rId24"/>
    <p:sldId id="336" r:id="rId25"/>
    <p:sldId id="299" r:id="rId26"/>
    <p:sldId id="535" r:id="rId27"/>
    <p:sldId id="524" r:id="rId28"/>
    <p:sldId id="309" r:id="rId29"/>
    <p:sldId id="530" r:id="rId30"/>
    <p:sldId id="397" r:id="rId31"/>
    <p:sldId id="526" r:id="rId32"/>
    <p:sldId id="527" r:id="rId33"/>
    <p:sldId id="528" r:id="rId34"/>
    <p:sldId id="532" r:id="rId35"/>
    <p:sldId id="533" r:id="rId36"/>
    <p:sldId id="304" r:id="rId3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638C"/>
    <a:srgbClr val="15425D"/>
    <a:srgbClr val="81E3D0"/>
    <a:srgbClr val="4AD6BB"/>
    <a:srgbClr val="5E17DF"/>
    <a:srgbClr val="181DDE"/>
    <a:srgbClr val="6343E9"/>
    <a:srgbClr val="F4732C"/>
    <a:srgbClr val="F5833D"/>
    <a:srgbClr val="38A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24A5FF-F7B1-4C55-982C-635FC661ABDB}" type="datetimeFigureOut">
              <a:rPr lang="pt-BR" smtClean="0"/>
              <a:t>07/10/2021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BDB36-6D2A-4200-93BB-36BD4CA004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2601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483F4-867A-4BDC-BCD6-1956C9AAEAB0}" type="datetimeFigureOut">
              <a:rPr lang="pt-BR" smtClean="0"/>
              <a:t>07/10/2021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282BD-139E-44B7-BEDA-2ACE7F8E170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838026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483F4-867A-4BDC-BCD6-1956C9AAEAB0}" type="datetimeFigureOut">
              <a:rPr lang="pt-BR" smtClean="0"/>
              <a:t>07/10/2021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282BD-139E-44B7-BEDA-2ACE7F8E170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467887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483F4-867A-4BDC-BCD6-1956C9AAEAB0}" type="datetimeFigureOut">
              <a:rPr lang="pt-BR" smtClean="0"/>
              <a:t>07/10/2021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282BD-139E-44B7-BEDA-2ACE7F8E170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293445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10/7/2021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81983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483F4-867A-4BDC-BCD6-1956C9AAEAB0}" type="datetimeFigureOut">
              <a:rPr lang="pt-BR" smtClean="0"/>
              <a:t>07/10/2021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282BD-139E-44B7-BEDA-2ACE7F8E170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123061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483F4-867A-4BDC-BCD6-1956C9AAEAB0}" type="datetimeFigureOut">
              <a:rPr lang="pt-BR" smtClean="0"/>
              <a:t>07/10/2021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282BD-139E-44B7-BEDA-2ACE7F8E170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050723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483F4-867A-4BDC-BCD6-1956C9AAEAB0}" type="datetimeFigureOut">
              <a:rPr lang="pt-BR" smtClean="0"/>
              <a:t>07/10/2021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282BD-139E-44B7-BEDA-2ACE7F8E170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400383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483F4-867A-4BDC-BCD6-1956C9AAEAB0}" type="datetimeFigureOut">
              <a:rPr lang="pt-BR" smtClean="0"/>
              <a:t>07/10/2021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282BD-139E-44B7-BEDA-2ACE7F8E170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40530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483F4-867A-4BDC-BCD6-1956C9AAEAB0}" type="datetimeFigureOut">
              <a:rPr lang="pt-BR" smtClean="0"/>
              <a:t>07/10/2021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282BD-139E-44B7-BEDA-2ACE7F8E170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24382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483F4-867A-4BDC-BCD6-1956C9AAEAB0}" type="datetimeFigureOut">
              <a:rPr lang="pt-BR" smtClean="0"/>
              <a:t>07/10/2021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282BD-139E-44B7-BEDA-2ACE7F8E170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164784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483F4-867A-4BDC-BCD6-1956C9AAEAB0}" type="datetimeFigureOut">
              <a:rPr lang="pt-BR" smtClean="0"/>
              <a:t>07/10/2021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282BD-139E-44B7-BEDA-2ACE7F8E170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96069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483F4-867A-4BDC-BCD6-1956C9AAEAB0}" type="datetimeFigureOut">
              <a:rPr lang="pt-BR" smtClean="0"/>
              <a:t>07/10/2021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282BD-139E-44B7-BEDA-2ACE7F8E170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918487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D483F4-867A-4BDC-BCD6-1956C9AAEAB0}" type="datetimeFigureOut">
              <a:rPr lang="pt-BR" smtClean="0"/>
              <a:t>07/10/2021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2282BD-139E-44B7-BEDA-2ACE7F8E170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38933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hyperlink" Target="div%3eIcons%20made%20by%20%3ca%20href=%22https:/www.flaticon.com/authors/eucalyp%22%20title=%22Eucalyp%22%3eEucalyp%3c/a%3e%20from%20%3ca%20href=%22https:/www.flaticon.com/%22%20title=%22Flaticon%22%3ewww.flaticon.com%3c/a%3e%3c/div" TargetMode="Externa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3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hyperlink" Target="a%20href=%22https:/br.freepik.com/vetores/apartamento%22%3eApartamento%20vetor%20criado%20por%20vectorjuice%20-%20br.freepik.com%3c/a" TargetMode="Externa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3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jp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.jpg"/><Relationship Id="rId7" Type="http://schemas.openxmlformats.org/officeDocument/2006/relationships/hyperlink" Target="a%20href=%22https:/br.freepik.com/vetores/projeto%22%3eProjeto%20vetor%20criado%20por%20macrovector%20-%20br.freepik.com%3c/a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1.jpeg"/><Relationship Id="rId4" Type="http://schemas.openxmlformats.org/officeDocument/2006/relationships/image" Target="../media/image40.jpeg"/><Relationship Id="rId9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4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hyperlink" Target="div%3eIcons%20made%20by%20%3ca%20href=%22https:/www.flaticon.com/authors/becris%22%20title=%22Becris%22%3eBecris%3c/a%3e%20from%20%3ca%20href=%22https:/www.flaticon.com/%22%20title=%22Flaticon%22%3ewww.flaticon.com%3c/a%3e%3c/div" TargetMode="Externa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4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hyperlink" Target="div%3eIcons%20made%20by%20%3ca%20href=%22https:/www.flaticon.com/authors/becris%22%20title=%22Becris%22%3eBecris%3c/a%3e%20from%20%3ca%20href=%22https:/www.flaticon.com/%22%20title=%22Flaticon%22%3ewww.flaticon.com%3c/a%3e%3c/div" TargetMode="Externa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5.png"/><Relationship Id="rId7" Type="http://schemas.openxmlformats.org/officeDocument/2006/relationships/image" Target="../media/image4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3.jpg"/><Relationship Id="rId4" Type="http://schemas.openxmlformats.org/officeDocument/2006/relationships/image" Target="../media/image2.png"/><Relationship Id="rId9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4.png"/><Relationship Id="rId7" Type="http://schemas.openxmlformats.org/officeDocument/2006/relationships/hyperlink" Target="div%3eIcons%20made%20by%20%3ca%20href=%22https:/www.flaticon.com/authors/eucalyp%22%20title=%22Eucalyp%22%3eEucalyp%3c/a%3e%20from%20%3ca%20href=%22https:/www.flaticon.com/%22%20title=%22Flaticon%22%3ewww.flaticon.com%3c/a%3e%3c/div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g"/><Relationship Id="rId11" Type="http://schemas.openxmlformats.org/officeDocument/2006/relationships/image" Target="../media/image14.png"/><Relationship Id="rId5" Type="http://schemas.openxmlformats.org/officeDocument/2006/relationships/image" Target="../media/image2.png"/><Relationship Id="rId10" Type="http://schemas.openxmlformats.org/officeDocument/2006/relationships/image" Target="../media/image12.png"/><Relationship Id="rId4" Type="http://schemas.openxmlformats.org/officeDocument/2006/relationships/image" Target="../media/image5.png"/><Relationship Id="rId9" Type="http://schemas.openxmlformats.org/officeDocument/2006/relationships/image" Target="../media/image11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5.png"/><Relationship Id="rId7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hyperlink" Target="div%3eIcons%20made%20by%20%3ca%20href=%22https:/www.flaticon.com/authors/becris%22%20title=%22Becris%22%3eBecris%3c/a%3e%20from%20%3ca%20href=%22https:/www.flaticon.com/%22%20title=%22Flaticon%22%3ewww.flaticon.com%3c/a%3e%3c/div" TargetMode="Externa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5.png"/><Relationship Id="rId7" Type="http://schemas.openxmlformats.org/officeDocument/2006/relationships/hyperlink" Target="a%20href=%22https:/br.freepik.com/vetores/negocio%22%3eNeg&#243;cio%20vetor%20criado%20por%20vectorjuice%20-%20br.freepik.com%3c/a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g"/><Relationship Id="rId5" Type="http://schemas.openxmlformats.org/officeDocument/2006/relationships/image" Target="../media/image2.png"/><Relationship Id="rId4" Type="http://schemas.openxmlformats.org/officeDocument/2006/relationships/hyperlink" Target="mailto:carloseduardoburkle@gmail.com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5.png"/><Relationship Id="rId7" Type="http://schemas.openxmlformats.org/officeDocument/2006/relationships/hyperlink" Target="a%20href=%22https:/br.freepik.com/vetores/abstrato%22%3eAbstrato%20vetor%20criado%20por%20vectorjuice%20-%20br.freepik.com%3c/a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hyperlink" Target="div%3eIcons%20made%20by%20%3ca%20href=%22https:/www.flaticon.com/authors/eucalyp%22%20title=%22Eucalyp%22%3eEucalyp%3c/a%3e%20from%20%3ca%20href=%22https:/www.flaticon.com/%22%20title=%22Flaticon%22%3ewww.flaticon.com%3c/a%3e%3c/div" TargetMode="External"/><Relationship Id="rId12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g"/><Relationship Id="rId11" Type="http://schemas.openxmlformats.org/officeDocument/2006/relationships/hyperlink" Target="div%3eIcons%20made%20by%20%3ca%20href=%22https:/www.flaticon.com/authors/becris%22%20title=%22Becris%22%3eBecris%3c/a%3e%20from%20%3ca%20href=%22https:/www.flaticon.com/%22%20title=%22Flaticon%22%3ewww.flaticon.com%3c/a%3e%3c/div" TargetMode="External"/><Relationship Id="rId5" Type="http://schemas.openxmlformats.org/officeDocument/2006/relationships/image" Target="../media/image2.png"/><Relationship Id="rId10" Type="http://schemas.openxmlformats.org/officeDocument/2006/relationships/image" Target="../media/image12.png"/><Relationship Id="rId4" Type="http://schemas.openxmlformats.org/officeDocument/2006/relationships/image" Target="../media/image5.png"/><Relationship Id="rId9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hyperlink" Target="a%20href=%22https:/br.freepik.com/vetores/tecnologia%22%3eTecnologia%20vetor%20criado%20por%20vectorjuice%20-%20br.freepik.com%3c/a" TargetMode="Externa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3"/>
          <p:cNvSpPr/>
          <p:nvPr/>
        </p:nvSpPr>
        <p:spPr>
          <a:xfrm>
            <a:off x="3160860" y="2267187"/>
            <a:ext cx="5623377" cy="234978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2"/>
          <p:cNvSpPr txBox="1"/>
          <p:nvPr/>
        </p:nvSpPr>
        <p:spPr>
          <a:xfrm>
            <a:off x="2382461" y="1134525"/>
            <a:ext cx="7180174" cy="951343"/>
          </a:xfrm>
          <a:prstGeom prst="rect">
            <a:avLst/>
          </a:prstGeom>
        </p:spPr>
        <p:txBody>
          <a:bodyPr wrap="square" lIns="0" tIns="16383" rIns="0" bIns="0" rtlCol="0">
            <a:noAutofit/>
          </a:bodyPr>
          <a:lstStyle/>
          <a:p>
            <a:pPr marL="1318640" marR="1341054" algn="ctr">
              <a:lnSpc>
                <a:spcPts val="2580"/>
              </a:lnSpc>
            </a:pPr>
            <a:r>
              <a:rPr sz="2600" b="1" spc="0" dirty="0">
                <a:latin typeface="DejaVu Sans"/>
                <a:cs typeface="DejaVu Sans"/>
              </a:rPr>
              <a:t>Sistema Nacional</a:t>
            </a:r>
            <a:endParaRPr sz="2600" dirty="0">
              <a:latin typeface="DejaVu Sans"/>
              <a:cs typeface="DejaVu Sans"/>
            </a:endParaRPr>
          </a:p>
          <a:p>
            <a:pPr algn="ctr">
              <a:lnSpc>
                <a:spcPct val="97005"/>
              </a:lnSpc>
            </a:pPr>
            <a:r>
              <a:rPr sz="2600" b="1" spc="0" dirty="0">
                <a:latin typeface="DejaVu Sans"/>
                <a:cs typeface="DejaVu Sans"/>
              </a:rPr>
              <a:t>Nota Fiscal de </a:t>
            </a:r>
            <a:r>
              <a:rPr sz="2600" b="1" spc="0" dirty="0" err="1">
                <a:latin typeface="DejaVu Sans"/>
                <a:cs typeface="DejaVu Sans"/>
              </a:rPr>
              <a:t>Serviço</a:t>
            </a:r>
            <a:r>
              <a:rPr lang="pt-BR" sz="2600" b="1" spc="0" dirty="0">
                <a:latin typeface="DejaVu Sans"/>
                <a:cs typeface="DejaVu Sans"/>
              </a:rPr>
              <a:t>s</a:t>
            </a:r>
            <a:r>
              <a:rPr sz="2600" b="1" spc="0" dirty="0">
                <a:latin typeface="DejaVu Sans"/>
                <a:cs typeface="DejaVu Sans"/>
              </a:rPr>
              <a:t> Eletrônica</a:t>
            </a:r>
            <a:endParaRPr sz="2600" dirty="0">
              <a:latin typeface="DejaVu Sans"/>
              <a:cs typeface="DejaVu Sans"/>
            </a:endParaRP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2" y="6249003"/>
            <a:ext cx="12182475" cy="619125"/>
          </a:xfrm>
          <a:prstGeom prst="rect">
            <a:avLst/>
          </a:prstGeom>
        </p:spPr>
      </p:pic>
      <p:sp>
        <p:nvSpPr>
          <p:cNvPr id="5" name="object 4">
            <a:extLst>
              <a:ext uri="{FF2B5EF4-FFF2-40B4-BE49-F238E27FC236}">
                <a16:creationId xmlns:a16="http://schemas.microsoft.com/office/drawing/2014/main" id="{2615B111-AF1D-44D7-97A3-8A9553D1CC0E}"/>
              </a:ext>
            </a:extLst>
          </p:cNvPr>
          <p:cNvSpPr>
            <a:spLocks noChangeAspect="1"/>
          </p:cNvSpPr>
          <p:nvPr/>
        </p:nvSpPr>
        <p:spPr>
          <a:xfrm>
            <a:off x="2772" y="6248591"/>
            <a:ext cx="12204000" cy="63056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357944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311150"/>
            <a:ext cx="10325100" cy="5905500"/>
          </a:xfrm>
          <a:prstGeom prst="rect">
            <a:avLst/>
          </a:prstGeom>
        </p:spPr>
      </p:pic>
      <p:sp>
        <p:nvSpPr>
          <p:cNvPr id="3" name="object 4"/>
          <p:cNvSpPr/>
          <p:nvPr/>
        </p:nvSpPr>
        <p:spPr>
          <a:xfrm>
            <a:off x="9906000" y="-70808"/>
            <a:ext cx="2206049" cy="106140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effectLst>
            <a:glow rad="38100">
              <a:schemeClr val="accent1">
                <a:lumMod val="60000"/>
                <a:lumOff val="40000"/>
                <a:alpha val="28000"/>
              </a:schemeClr>
            </a:glow>
            <a:innerShdw blurRad="63500">
              <a:schemeClr val="tx2">
                <a:lumMod val="50000"/>
                <a:alpha val="97000"/>
              </a:schemeClr>
            </a:innerShdw>
          </a:effectLst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2" y="6249003"/>
            <a:ext cx="12182475" cy="619125"/>
          </a:xfrm>
          <a:prstGeom prst="rect">
            <a:avLst/>
          </a:prstGeom>
        </p:spPr>
      </p:pic>
      <p:sp>
        <p:nvSpPr>
          <p:cNvPr id="7" name="object 4">
            <a:extLst>
              <a:ext uri="{FF2B5EF4-FFF2-40B4-BE49-F238E27FC236}">
                <a16:creationId xmlns:a16="http://schemas.microsoft.com/office/drawing/2014/main" id="{A1C19615-F68C-4290-9874-34BB5E4F25BC}"/>
              </a:ext>
            </a:extLst>
          </p:cNvPr>
          <p:cNvSpPr>
            <a:spLocks noChangeAspect="1"/>
          </p:cNvSpPr>
          <p:nvPr/>
        </p:nvSpPr>
        <p:spPr>
          <a:xfrm>
            <a:off x="2772" y="6248591"/>
            <a:ext cx="12204000" cy="63056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080465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2375"/>
            <a:ext cx="12192000" cy="1076918"/>
          </a:xfrm>
          <a:prstGeom prst="rect">
            <a:avLst/>
          </a:prstGeom>
        </p:spPr>
      </p:pic>
      <p:sp>
        <p:nvSpPr>
          <p:cNvPr id="12" name="object 4"/>
          <p:cNvSpPr/>
          <p:nvPr/>
        </p:nvSpPr>
        <p:spPr>
          <a:xfrm>
            <a:off x="14992" y="-141179"/>
            <a:ext cx="2818150" cy="13104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effectLst>
            <a:glow rad="38100">
              <a:schemeClr val="accent1">
                <a:lumMod val="60000"/>
                <a:lumOff val="40000"/>
                <a:alpha val="28000"/>
              </a:schemeClr>
            </a:glow>
            <a:innerShdw blurRad="63500">
              <a:schemeClr val="tx2">
                <a:lumMod val="50000"/>
                <a:alpha val="97000"/>
              </a:schemeClr>
            </a:innerShdw>
          </a:effectLst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4"/>
          <p:cNvSpPr txBox="1"/>
          <p:nvPr/>
        </p:nvSpPr>
        <p:spPr>
          <a:xfrm>
            <a:off x="837730" y="1440704"/>
            <a:ext cx="6418747" cy="485516"/>
          </a:xfrm>
          <a:prstGeom prst="rect">
            <a:avLst/>
          </a:prstGeom>
        </p:spPr>
        <p:txBody>
          <a:bodyPr wrap="square" lIns="0" tIns="20986" rIns="0" bIns="0" rtlCol="0">
            <a:noAutofit/>
          </a:bodyPr>
          <a:lstStyle/>
          <a:p>
            <a:pPr marL="12700">
              <a:lnSpc>
                <a:spcPts val="3304"/>
              </a:lnSpc>
            </a:pPr>
            <a:r>
              <a:rPr lang="pt-BR" sz="3000" b="1" spc="-6" dirty="0">
                <a:solidFill>
                  <a:srgbClr val="843B0C"/>
                </a:solidFill>
                <a:latin typeface="Calibri"/>
                <a:cs typeface="Calibri"/>
              </a:rPr>
              <a:t>Painel Administrativo Nacional NFS-e: </a:t>
            </a:r>
          </a:p>
          <a:p>
            <a:pPr>
              <a:lnSpc>
                <a:spcPct val="50000"/>
              </a:lnSpc>
              <a:spcAft>
                <a:spcPts val="600"/>
              </a:spcAft>
            </a:pPr>
            <a:endParaRPr lang="pt-BR" sz="3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object 2"/>
          <p:cNvSpPr txBox="1"/>
          <p:nvPr/>
        </p:nvSpPr>
        <p:spPr>
          <a:xfrm>
            <a:off x="1149292" y="2332140"/>
            <a:ext cx="9773174" cy="2841012"/>
          </a:xfrm>
          <a:prstGeom prst="rect">
            <a:avLst/>
          </a:prstGeom>
        </p:spPr>
        <p:txBody>
          <a:bodyPr wrap="square" lIns="0" tIns="18415" rIns="0" bIns="0" rtlCol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23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2" y="6249003"/>
            <a:ext cx="12182475" cy="619125"/>
          </a:xfrm>
          <a:prstGeom prst="rect">
            <a:avLst/>
          </a:prstGeom>
        </p:spPr>
      </p:pic>
      <p:sp>
        <p:nvSpPr>
          <p:cNvPr id="9" name="object 4">
            <a:extLst>
              <a:ext uri="{FF2B5EF4-FFF2-40B4-BE49-F238E27FC236}">
                <a16:creationId xmlns:a16="http://schemas.microsoft.com/office/drawing/2014/main" id="{13668DFF-0EF9-4073-8298-599F95949399}"/>
              </a:ext>
            </a:extLst>
          </p:cNvPr>
          <p:cNvSpPr>
            <a:spLocks noChangeAspect="1"/>
          </p:cNvSpPr>
          <p:nvPr/>
        </p:nvSpPr>
        <p:spPr>
          <a:xfrm>
            <a:off x="2772" y="6248591"/>
            <a:ext cx="12204000" cy="63056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4">
            <a:extLst>
              <a:ext uri="{FF2B5EF4-FFF2-40B4-BE49-F238E27FC236}">
                <a16:creationId xmlns:a16="http://schemas.microsoft.com/office/drawing/2014/main" id="{097BD6AA-ED5D-4CC5-A382-58447AEDBFE0}"/>
              </a:ext>
            </a:extLst>
          </p:cNvPr>
          <p:cNvSpPr txBox="1"/>
          <p:nvPr/>
        </p:nvSpPr>
        <p:spPr>
          <a:xfrm>
            <a:off x="837731" y="2104398"/>
            <a:ext cx="3834938" cy="3961864"/>
          </a:xfrm>
          <a:prstGeom prst="rect">
            <a:avLst/>
          </a:prstGeom>
        </p:spPr>
        <p:txBody>
          <a:bodyPr wrap="square" lIns="0" tIns="20986" rIns="0" bIns="0" rtlCol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Disponibiliza funcionalidades de uso do Comitê Gestor Nacional da NFS-e – CG NFS-e.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Entre as funcionalidades estão o controle e cadastro de gestores nacionais e o cadastro inicial dos municípios conveniados (versão em homologação).</a:t>
            </a:r>
          </a:p>
          <a:p>
            <a: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Outras funcionalidades: parametrizações gerais do sistema (para validação de DPS, uso do MAN e demais módulos) e o cadastro de concessionárias de exploração de rodovias.</a:t>
            </a:r>
          </a:p>
        </p:txBody>
      </p:sp>
      <p:pic>
        <p:nvPicPr>
          <p:cNvPr id="16" name="Imagem 15">
            <a:extLst>
              <a:ext uri="{FF2B5EF4-FFF2-40B4-BE49-F238E27FC236}">
                <a16:creationId xmlns:a16="http://schemas.microsoft.com/office/drawing/2014/main" id="{2B4DADBF-301C-41C0-B193-99CA3A4759B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19786" y="1924094"/>
            <a:ext cx="7367451" cy="414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1767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2375"/>
            <a:ext cx="12192000" cy="1076918"/>
          </a:xfrm>
          <a:prstGeom prst="rect">
            <a:avLst/>
          </a:prstGeom>
        </p:spPr>
      </p:pic>
      <p:sp>
        <p:nvSpPr>
          <p:cNvPr id="12" name="object 4"/>
          <p:cNvSpPr/>
          <p:nvPr/>
        </p:nvSpPr>
        <p:spPr>
          <a:xfrm>
            <a:off x="14992" y="-141179"/>
            <a:ext cx="2818150" cy="13104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effectLst>
            <a:glow rad="38100">
              <a:schemeClr val="accent1">
                <a:lumMod val="60000"/>
                <a:lumOff val="40000"/>
                <a:alpha val="28000"/>
              </a:schemeClr>
            </a:glow>
            <a:innerShdw blurRad="63500">
              <a:schemeClr val="tx2">
                <a:lumMod val="50000"/>
                <a:alpha val="97000"/>
              </a:schemeClr>
            </a:innerShdw>
          </a:effectLst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4"/>
          <p:cNvSpPr txBox="1"/>
          <p:nvPr/>
        </p:nvSpPr>
        <p:spPr>
          <a:xfrm>
            <a:off x="837731" y="1440704"/>
            <a:ext cx="6554742" cy="571723"/>
          </a:xfrm>
          <a:prstGeom prst="rect">
            <a:avLst/>
          </a:prstGeom>
        </p:spPr>
        <p:txBody>
          <a:bodyPr wrap="square" lIns="0" tIns="20986" rIns="0" bIns="0" rtlCol="0">
            <a:noAutofit/>
          </a:bodyPr>
          <a:lstStyle/>
          <a:p>
            <a:pPr marL="12700">
              <a:lnSpc>
                <a:spcPts val="3304"/>
              </a:lnSpc>
            </a:pPr>
            <a:r>
              <a:rPr lang="pt-BR" sz="3000" b="1" spc="-6" dirty="0">
                <a:solidFill>
                  <a:srgbClr val="843B0C"/>
                </a:solidFill>
                <a:latin typeface="Calibri"/>
                <a:cs typeface="Calibri"/>
              </a:rPr>
              <a:t>Painel Administrativo Municipal NFS-e: </a:t>
            </a:r>
          </a:p>
        </p:txBody>
      </p:sp>
      <p:sp>
        <p:nvSpPr>
          <p:cNvPr id="14" name="object 2"/>
          <p:cNvSpPr txBox="1"/>
          <p:nvPr/>
        </p:nvSpPr>
        <p:spPr>
          <a:xfrm>
            <a:off x="1149292" y="2332140"/>
            <a:ext cx="9773174" cy="2841012"/>
          </a:xfrm>
          <a:prstGeom prst="rect">
            <a:avLst/>
          </a:prstGeom>
        </p:spPr>
        <p:txBody>
          <a:bodyPr wrap="square" lIns="0" tIns="18415" rIns="0" bIns="0" rtlCol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23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2" y="6249003"/>
            <a:ext cx="12182475" cy="619125"/>
          </a:xfrm>
          <a:prstGeom prst="rect">
            <a:avLst/>
          </a:prstGeom>
        </p:spPr>
      </p:pic>
      <p:sp>
        <p:nvSpPr>
          <p:cNvPr id="9" name="object 4">
            <a:extLst>
              <a:ext uri="{FF2B5EF4-FFF2-40B4-BE49-F238E27FC236}">
                <a16:creationId xmlns:a16="http://schemas.microsoft.com/office/drawing/2014/main" id="{13668DFF-0EF9-4073-8298-599F95949399}"/>
              </a:ext>
            </a:extLst>
          </p:cNvPr>
          <p:cNvSpPr>
            <a:spLocks noChangeAspect="1"/>
          </p:cNvSpPr>
          <p:nvPr/>
        </p:nvSpPr>
        <p:spPr>
          <a:xfrm>
            <a:off x="2772" y="6248591"/>
            <a:ext cx="12204000" cy="63056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4">
            <a:extLst>
              <a:ext uri="{FF2B5EF4-FFF2-40B4-BE49-F238E27FC236}">
                <a16:creationId xmlns:a16="http://schemas.microsoft.com/office/drawing/2014/main" id="{87806220-EBC4-4233-BF9B-B710AB0E990D}"/>
              </a:ext>
            </a:extLst>
          </p:cNvPr>
          <p:cNvSpPr txBox="1"/>
          <p:nvPr/>
        </p:nvSpPr>
        <p:spPr>
          <a:xfrm>
            <a:off x="856950" y="1910024"/>
            <a:ext cx="4018310" cy="4248627"/>
          </a:xfrm>
          <a:prstGeom prst="rect">
            <a:avLst/>
          </a:prstGeom>
        </p:spPr>
        <p:txBody>
          <a:bodyPr wrap="square" lIns="0" tIns="20986" rIns="0" bIns="0" rtlCol="0">
            <a:noAutofit/>
          </a:bodyPr>
          <a:lstStyle/>
          <a:p>
            <a:pPr>
              <a:spcAft>
                <a:spcPts val="600"/>
              </a:spcAft>
            </a:pPr>
            <a:r>
              <a:rPr lang="pt-BR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Disponibiliza funcionalidades de uso da fiscalização da Administração Tributária Municipal e parametrização de atributos para emissão da NFS-e: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Cadastros dos gestores municipais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Cadastro de contribuintes municipais </a:t>
            </a:r>
          </a:p>
          <a:p>
            <a:pPr marL="800100" lvl="1" indent="-34290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pt-BR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Upload de arquivo com contribuintes municipais; </a:t>
            </a:r>
          </a:p>
          <a:p>
            <a:pPr marL="800100" lvl="1" indent="-34290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pt-BR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Gestão individualizada de contribuintes municipais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Parametrizações municipais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Gestão de pendências (eventos de solicitação de análise fiscal para cancelamento de NFS-e)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Consultas da gestão municipal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Imagem 14">
            <a:extLst>
              <a:ext uri="{FF2B5EF4-FFF2-40B4-BE49-F238E27FC236}">
                <a16:creationId xmlns:a16="http://schemas.microsoft.com/office/drawing/2014/main" id="{CC2766AD-EFCB-42EA-AD1B-401121D434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61686" y="1910024"/>
            <a:ext cx="7325551" cy="4118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1599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2375"/>
            <a:ext cx="12192000" cy="1076918"/>
          </a:xfrm>
          <a:prstGeom prst="rect">
            <a:avLst/>
          </a:prstGeom>
        </p:spPr>
      </p:pic>
      <p:sp>
        <p:nvSpPr>
          <p:cNvPr id="12" name="object 4"/>
          <p:cNvSpPr/>
          <p:nvPr/>
        </p:nvSpPr>
        <p:spPr>
          <a:xfrm>
            <a:off x="14992" y="-141179"/>
            <a:ext cx="2818150" cy="13104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effectLst>
            <a:glow rad="38100">
              <a:schemeClr val="accent1">
                <a:lumMod val="60000"/>
                <a:lumOff val="40000"/>
                <a:alpha val="28000"/>
              </a:schemeClr>
            </a:glow>
            <a:innerShdw blurRad="63500">
              <a:schemeClr val="tx2">
                <a:lumMod val="50000"/>
                <a:alpha val="97000"/>
              </a:schemeClr>
            </a:innerShdw>
          </a:effectLst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2"/>
          <p:cNvSpPr txBox="1"/>
          <p:nvPr/>
        </p:nvSpPr>
        <p:spPr>
          <a:xfrm>
            <a:off x="1149292" y="2332140"/>
            <a:ext cx="9773174" cy="2841012"/>
          </a:xfrm>
          <a:prstGeom prst="rect">
            <a:avLst/>
          </a:prstGeom>
        </p:spPr>
        <p:txBody>
          <a:bodyPr wrap="square" lIns="0" tIns="18415" rIns="0" bIns="0" rtlCol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23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2" y="6249003"/>
            <a:ext cx="12182475" cy="619125"/>
          </a:xfrm>
          <a:prstGeom prst="rect">
            <a:avLst/>
          </a:prstGeom>
        </p:spPr>
      </p:pic>
      <p:sp>
        <p:nvSpPr>
          <p:cNvPr id="9" name="object 4">
            <a:extLst>
              <a:ext uri="{FF2B5EF4-FFF2-40B4-BE49-F238E27FC236}">
                <a16:creationId xmlns:a16="http://schemas.microsoft.com/office/drawing/2014/main" id="{13668DFF-0EF9-4073-8298-599F95949399}"/>
              </a:ext>
            </a:extLst>
          </p:cNvPr>
          <p:cNvSpPr>
            <a:spLocks noChangeAspect="1"/>
          </p:cNvSpPr>
          <p:nvPr/>
        </p:nvSpPr>
        <p:spPr>
          <a:xfrm>
            <a:off x="2772" y="6248591"/>
            <a:ext cx="12204000" cy="63056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4">
            <a:extLst>
              <a:ext uri="{FF2B5EF4-FFF2-40B4-BE49-F238E27FC236}">
                <a16:creationId xmlns:a16="http://schemas.microsoft.com/office/drawing/2014/main" id="{440D3D1A-4040-4C17-8F48-BF3E0FDEA0B1}"/>
              </a:ext>
            </a:extLst>
          </p:cNvPr>
          <p:cNvSpPr txBox="1"/>
          <p:nvPr/>
        </p:nvSpPr>
        <p:spPr>
          <a:xfrm>
            <a:off x="837730" y="1684849"/>
            <a:ext cx="10302849" cy="3488304"/>
          </a:xfrm>
          <a:prstGeom prst="rect">
            <a:avLst/>
          </a:prstGeom>
        </p:spPr>
        <p:txBody>
          <a:bodyPr wrap="square" lIns="0" tIns="20986" rIns="0" bIns="0" rtlCol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7B0A010E-215C-454A-83A5-46AD4B8193B5}"/>
              </a:ext>
            </a:extLst>
          </p:cNvPr>
          <p:cNvSpPr txBox="1"/>
          <p:nvPr/>
        </p:nvSpPr>
        <p:spPr>
          <a:xfrm>
            <a:off x="837729" y="1169233"/>
            <a:ext cx="5644897" cy="4319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pt-BR" sz="3000" b="1" spc="-6" dirty="0">
                <a:solidFill>
                  <a:srgbClr val="843B0C"/>
                </a:solidFill>
                <a:latin typeface="Calibri"/>
                <a:cs typeface="Calibri"/>
              </a:rPr>
              <a:t>Parametrizações Municipais:</a:t>
            </a:r>
            <a:endParaRPr lang="pt-BR" sz="30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Manutenção da Legislação Municipal (vinculações legais)</a:t>
            </a:r>
            <a:endParaRPr lang="pt-B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Lista de Serviços </a:t>
            </a:r>
          </a:p>
          <a:p>
            <a:pPr marL="1257300" lvl="2" indent="-34290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pt-B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Código de Tributação Municipal </a:t>
            </a:r>
          </a:p>
          <a:p>
            <a:pPr marL="1257300" lvl="2" indent="-34290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pt-B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Alíquota </a:t>
            </a:r>
          </a:p>
          <a:p>
            <a:pPr marL="1257300" lvl="2" indent="-34290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pt-B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Dedução/Redução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Retenções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Regimes Especiais de Tributação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Outros Benefícios (Isenção, Redução de Base de Cálculo por percentual ou valor monetário)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Eventos de NFS-e 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4462D86B-8872-4A09-9443-BF10612CA38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58539" y="1684847"/>
            <a:ext cx="5319470" cy="3546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2870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4"/>
          <p:cNvSpPr/>
          <p:nvPr/>
        </p:nvSpPr>
        <p:spPr>
          <a:xfrm>
            <a:off x="9906000" y="-70808"/>
            <a:ext cx="2206049" cy="10614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effectLst>
            <a:glow rad="38100">
              <a:schemeClr val="accent1">
                <a:lumMod val="60000"/>
                <a:lumOff val="40000"/>
                <a:alpha val="28000"/>
              </a:schemeClr>
            </a:glow>
            <a:innerShdw blurRad="63500">
              <a:schemeClr val="tx2">
                <a:lumMod val="50000"/>
                <a:alpha val="97000"/>
              </a:schemeClr>
            </a:innerShdw>
          </a:effectLst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2" y="6249003"/>
            <a:ext cx="12182475" cy="619125"/>
          </a:xfrm>
          <a:prstGeom prst="rect">
            <a:avLst/>
          </a:prstGeom>
        </p:spPr>
      </p:pic>
      <p:sp>
        <p:nvSpPr>
          <p:cNvPr id="9" name="object 4">
            <a:extLst>
              <a:ext uri="{FF2B5EF4-FFF2-40B4-BE49-F238E27FC236}">
                <a16:creationId xmlns:a16="http://schemas.microsoft.com/office/drawing/2014/main" id="{4EAFA9F9-E81E-4FD9-8080-295EC79C9DA9}"/>
              </a:ext>
            </a:extLst>
          </p:cNvPr>
          <p:cNvSpPr>
            <a:spLocks noChangeAspect="1"/>
          </p:cNvSpPr>
          <p:nvPr/>
        </p:nvSpPr>
        <p:spPr>
          <a:xfrm>
            <a:off x="2772" y="6248591"/>
            <a:ext cx="12204000" cy="63056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4">
            <a:extLst>
              <a:ext uri="{FF2B5EF4-FFF2-40B4-BE49-F238E27FC236}">
                <a16:creationId xmlns:a16="http://schemas.microsoft.com/office/drawing/2014/main" id="{F6C0E85F-9C26-462D-BF6D-5E353C9E2B85}"/>
              </a:ext>
            </a:extLst>
          </p:cNvPr>
          <p:cNvSpPr txBox="1"/>
          <p:nvPr/>
        </p:nvSpPr>
        <p:spPr>
          <a:xfrm>
            <a:off x="502172" y="291276"/>
            <a:ext cx="5529512" cy="636266"/>
          </a:xfrm>
          <a:prstGeom prst="rect">
            <a:avLst/>
          </a:prstGeom>
        </p:spPr>
        <p:txBody>
          <a:bodyPr wrap="square" lIns="0" tIns="20986" rIns="0" bIns="0" rtlCol="0">
            <a:noAutofit/>
          </a:bodyPr>
          <a:lstStyle/>
          <a:p>
            <a:pPr marL="12700">
              <a:lnSpc>
                <a:spcPts val="3304"/>
              </a:lnSpc>
            </a:pPr>
            <a:r>
              <a:rPr lang="pt-BR" sz="3000" b="1" spc="-6" dirty="0">
                <a:solidFill>
                  <a:srgbClr val="843B0C"/>
                </a:solidFill>
                <a:latin typeface="Calibri"/>
                <a:cs typeface="Calibri"/>
              </a:rPr>
              <a:t>Painel Municipal </a:t>
            </a:r>
            <a:r>
              <a:rPr lang="pt-BR" sz="3000" b="1" u="sng" spc="-6" dirty="0">
                <a:solidFill>
                  <a:srgbClr val="843B0C"/>
                </a:solidFill>
                <a:latin typeface="Calibri"/>
                <a:cs typeface="Calibri"/>
              </a:rPr>
              <a:t>pós-ativação</a:t>
            </a:r>
            <a:r>
              <a:rPr lang="pt-BR" sz="3000" b="1" spc="-6" dirty="0">
                <a:solidFill>
                  <a:srgbClr val="843B0C"/>
                </a:solidFill>
                <a:latin typeface="Calibri"/>
                <a:cs typeface="Calibri"/>
              </a:rPr>
              <a:t>:</a:t>
            </a:r>
            <a:endParaRPr sz="3000" dirty="0">
              <a:latin typeface="Calibri"/>
              <a:cs typeface="Calibri"/>
            </a:endParaRPr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DD46206D-76B3-40D2-ADB7-30807928E4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7309" y="798669"/>
            <a:ext cx="9688749" cy="5449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0060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2375"/>
            <a:ext cx="12192000" cy="1076918"/>
          </a:xfrm>
          <a:prstGeom prst="rect">
            <a:avLst/>
          </a:prstGeom>
        </p:spPr>
      </p:pic>
      <p:sp>
        <p:nvSpPr>
          <p:cNvPr id="6" name="object 4"/>
          <p:cNvSpPr/>
          <p:nvPr/>
        </p:nvSpPr>
        <p:spPr>
          <a:xfrm>
            <a:off x="14992" y="-141179"/>
            <a:ext cx="2818150" cy="13104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effectLst>
            <a:glow rad="38100">
              <a:schemeClr val="accent1">
                <a:lumMod val="60000"/>
                <a:lumOff val="40000"/>
                <a:alpha val="28000"/>
              </a:schemeClr>
            </a:glow>
            <a:innerShdw blurRad="63500">
              <a:schemeClr val="tx2">
                <a:lumMod val="50000"/>
                <a:alpha val="97000"/>
              </a:schemeClr>
            </a:innerShdw>
          </a:effectLst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4"/>
          <p:cNvSpPr txBox="1"/>
          <p:nvPr/>
        </p:nvSpPr>
        <p:spPr>
          <a:xfrm>
            <a:off x="837731" y="1312787"/>
            <a:ext cx="8331436" cy="545480"/>
          </a:xfrm>
          <a:prstGeom prst="rect">
            <a:avLst/>
          </a:prstGeom>
        </p:spPr>
        <p:txBody>
          <a:bodyPr wrap="square" lIns="0" tIns="20986" rIns="0" bIns="0" rtlCol="0">
            <a:noAutofit/>
          </a:bodyPr>
          <a:lstStyle/>
          <a:p>
            <a:pPr marL="12700">
              <a:lnSpc>
                <a:spcPts val="3304"/>
              </a:lnSpc>
            </a:pPr>
            <a:r>
              <a:rPr lang="pt-BR" sz="3000" b="1" spc="-6" dirty="0">
                <a:solidFill>
                  <a:srgbClr val="843B0C"/>
                </a:solidFill>
                <a:latin typeface="Calibri"/>
                <a:cs typeface="Calibri"/>
              </a:rPr>
              <a:t>Principais interações dos Municípios, após convênio</a:t>
            </a:r>
            <a:r>
              <a:rPr sz="3000" b="1" spc="-6" dirty="0">
                <a:solidFill>
                  <a:srgbClr val="843B0C"/>
                </a:solidFill>
                <a:latin typeface="Calibri"/>
                <a:cs typeface="Calibri"/>
              </a:rPr>
              <a:t>:</a:t>
            </a:r>
            <a:endParaRPr sz="3000" dirty="0">
              <a:latin typeface="Calibri"/>
              <a:cs typeface="Calibri"/>
            </a:endParaRPr>
          </a:p>
        </p:txBody>
      </p:sp>
      <p:sp>
        <p:nvSpPr>
          <p:cNvPr id="8" name="object 2"/>
          <p:cNvSpPr txBox="1"/>
          <p:nvPr/>
        </p:nvSpPr>
        <p:spPr>
          <a:xfrm>
            <a:off x="837731" y="1802566"/>
            <a:ext cx="11061700" cy="4233357"/>
          </a:xfrm>
          <a:prstGeom prst="rect">
            <a:avLst/>
          </a:prstGeom>
        </p:spPr>
        <p:txBody>
          <a:bodyPr wrap="square" lIns="0" tIns="18415" rIns="0" bIns="0" rtlCol="0">
            <a:noAutofit/>
          </a:bodyPr>
          <a:lstStyle/>
          <a:p>
            <a:pPr marL="469900" indent="-457200">
              <a:lnSpc>
                <a:spcPts val="2900"/>
              </a:lnSpc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rgbClr val="C00000"/>
                </a:solidFill>
                <a:cs typeface="Calibri"/>
              </a:rPr>
              <a:t>Adotar o Padrão da NFS-e </a:t>
            </a:r>
            <a:r>
              <a:rPr lang="pt-BR" dirty="0">
                <a:cs typeface="Calibri"/>
              </a:rPr>
              <a:t>para </a:t>
            </a:r>
            <a:r>
              <a:rPr lang="pt-BR" i="1" dirty="0">
                <a:cs typeface="Calibri"/>
              </a:rPr>
              <a:t>Enviar/Receber</a:t>
            </a:r>
            <a:r>
              <a:rPr lang="pt-BR" dirty="0">
                <a:cs typeface="Calibri"/>
              </a:rPr>
              <a:t> (Emissor Próprio) ou </a:t>
            </a:r>
            <a:r>
              <a:rPr lang="pt-BR" i="1" dirty="0">
                <a:cs typeface="Calibri"/>
              </a:rPr>
              <a:t>Receber</a:t>
            </a:r>
            <a:r>
              <a:rPr lang="pt-BR" dirty="0">
                <a:cs typeface="Calibri"/>
              </a:rPr>
              <a:t> (Emissor Nacional) dados das NFS-es junto ao Ambiente de Dados Nacional</a:t>
            </a:r>
          </a:p>
          <a:p>
            <a:pPr marL="469900" indent="-457200">
              <a:lnSpc>
                <a:spcPts val="2900"/>
              </a:lnSpc>
              <a:buFont typeface="Arial" panose="020B0604020202020204" pitchFamily="34" charset="0"/>
              <a:buChar char="•"/>
            </a:pPr>
            <a:r>
              <a:rPr lang="pt-BR" b="1" spc="-3" dirty="0" err="1">
                <a:solidFill>
                  <a:srgbClr val="C00000"/>
                </a:solidFill>
                <a:latin typeface="Calibri"/>
                <a:cs typeface="Calibri"/>
              </a:rPr>
              <a:t>Pré</a:t>
            </a:r>
            <a:r>
              <a:rPr lang="pt-BR" b="1" spc="-3" dirty="0">
                <a:solidFill>
                  <a:srgbClr val="C00000"/>
                </a:solidFill>
                <a:latin typeface="Calibri"/>
                <a:cs typeface="Calibri"/>
              </a:rPr>
              <a:t>-ativação: </a:t>
            </a:r>
            <a:r>
              <a:rPr lang="pt-BR" i="1" spc="-3" dirty="0">
                <a:latin typeface="Calibri"/>
                <a:cs typeface="Calibri"/>
              </a:rPr>
              <a:t>configurar</a:t>
            </a:r>
            <a:r>
              <a:rPr lang="pt-BR" spc="-3" dirty="0">
                <a:latin typeface="Calibri"/>
                <a:cs typeface="Calibri"/>
              </a:rPr>
              <a:t> dados e </a:t>
            </a:r>
            <a:r>
              <a:rPr lang="pt-BR" i="1" spc="-3" dirty="0">
                <a:latin typeface="Calibri"/>
                <a:cs typeface="Calibri"/>
              </a:rPr>
              <a:t>parametrizar atributos da legislação tributária local </a:t>
            </a:r>
            <a:r>
              <a:rPr lang="pt-BR" spc="-3" dirty="0">
                <a:latin typeface="Calibri"/>
                <a:cs typeface="Calibri"/>
              </a:rPr>
              <a:t>– Dados do Município, Características do Convênio, Legislação, Eventos, Lista de Serviços (alíquotas e reduções/deduções), Cadastro, Regimes Especiais, Retenção e Outros Benefícios (Isenções, Reduções de Base de Cálculo)</a:t>
            </a:r>
          </a:p>
          <a:p>
            <a:pPr marL="469900" indent="-457200">
              <a:lnSpc>
                <a:spcPts val="2900"/>
              </a:lnSpc>
              <a:buFont typeface="Arial" panose="020B0604020202020204" pitchFamily="34" charset="0"/>
              <a:buChar char="•"/>
            </a:pPr>
            <a:r>
              <a:rPr lang="pt-BR" b="1" spc="-3" dirty="0">
                <a:solidFill>
                  <a:srgbClr val="C00000"/>
                </a:solidFill>
                <a:latin typeface="Calibri"/>
                <a:cs typeface="Calibri"/>
              </a:rPr>
              <a:t>Pós-ativação:</a:t>
            </a:r>
          </a:p>
          <a:p>
            <a:pPr marL="927100" lvl="1" indent="-457200">
              <a:lnSpc>
                <a:spcPts val="2900"/>
              </a:lnSpc>
              <a:buFont typeface="Arial" panose="020B0604020202020204" pitchFamily="34" charset="0"/>
              <a:buChar char="•"/>
            </a:pPr>
            <a:r>
              <a:rPr lang="pt-BR" spc="-3" dirty="0">
                <a:latin typeface="Calibri"/>
                <a:cs typeface="Calibri"/>
              </a:rPr>
              <a:t>Dar manutenção nos elementos das </a:t>
            </a:r>
            <a:r>
              <a:rPr lang="pt-BR" i="1" spc="-3" dirty="0">
                <a:latin typeface="Calibri"/>
                <a:cs typeface="Calibri"/>
              </a:rPr>
              <a:t>Parametrizações do Painel Municipal </a:t>
            </a:r>
          </a:p>
          <a:p>
            <a:pPr marL="927100" lvl="1" indent="-457200">
              <a:lnSpc>
                <a:spcPts val="2900"/>
              </a:lnSpc>
              <a:buFont typeface="Arial" panose="020B0604020202020204" pitchFamily="34" charset="0"/>
              <a:buChar char="•"/>
            </a:pPr>
            <a:r>
              <a:rPr lang="pt-BR" spc="-10" dirty="0">
                <a:latin typeface="Calibri"/>
                <a:cs typeface="Calibri"/>
              </a:rPr>
              <a:t>Dar manutenção nos dados do </a:t>
            </a:r>
            <a:r>
              <a:rPr lang="pt-BR" i="1" spc="-10" dirty="0">
                <a:latin typeface="Calibri"/>
                <a:cs typeface="Calibri"/>
              </a:rPr>
              <a:t>Cadastro Nacional de Contribuintes </a:t>
            </a:r>
            <a:r>
              <a:rPr lang="pt-BR" dirty="0"/>
              <a:t>(exceto se for utilizado o cadastro da RFB, porém, é solução eventualmente indicada para Municípios sem nenhum cadastro organizado)</a:t>
            </a:r>
            <a:endParaRPr lang="pt-BR" dirty="0">
              <a:latin typeface="Calibri"/>
              <a:cs typeface="Calibri"/>
            </a:endParaRPr>
          </a:p>
          <a:p>
            <a:pPr marL="927100" marR="53309" lvl="1" indent="-457200">
              <a:lnSpc>
                <a:spcPct val="101725"/>
              </a:lnSpc>
              <a:spcBef>
                <a:spcPts val="602"/>
              </a:spcBef>
              <a:buFont typeface="Arial" panose="020B0604020202020204" pitchFamily="34" charset="0"/>
              <a:buChar char="•"/>
            </a:pPr>
            <a:r>
              <a:rPr lang="pt-BR" spc="0" dirty="0">
                <a:latin typeface="Calibri"/>
                <a:cs typeface="Calibri"/>
              </a:rPr>
              <a:t>Gerenciar </a:t>
            </a:r>
            <a:r>
              <a:rPr lang="pt-BR" i="1" spc="0" dirty="0">
                <a:latin typeface="Calibri"/>
                <a:cs typeface="Calibri"/>
              </a:rPr>
              <a:t>eventos</a:t>
            </a:r>
            <a:r>
              <a:rPr lang="pt-BR" spc="0" dirty="0">
                <a:latin typeface="Calibri"/>
                <a:cs typeface="Calibri"/>
              </a:rPr>
              <a:t> relacionados à </a:t>
            </a:r>
            <a:r>
              <a:rPr lang="pt-BR" i="1" spc="0" dirty="0">
                <a:latin typeface="Calibri"/>
                <a:cs typeface="Calibri"/>
              </a:rPr>
              <a:t>NFS-e</a:t>
            </a:r>
            <a:r>
              <a:rPr lang="pt-BR" spc="0" dirty="0">
                <a:latin typeface="Calibri"/>
                <a:cs typeface="Calibri"/>
              </a:rPr>
              <a:t> (cancelamento, substituições, correções, bloqueios, entre outros)</a:t>
            </a:r>
          </a:p>
          <a:p>
            <a:pPr marL="927100" marR="53309" lvl="1" indent="-457200">
              <a:lnSpc>
                <a:spcPct val="101725"/>
              </a:lnSpc>
              <a:spcBef>
                <a:spcPts val="602"/>
              </a:spcBef>
              <a:buFont typeface="Arial" panose="020B0604020202020204" pitchFamily="34" charset="0"/>
              <a:buChar char="•"/>
            </a:pPr>
            <a:r>
              <a:rPr lang="pt-BR" dirty="0">
                <a:latin typeface="Calibri"/>
                <a:cs typeface="Calibri"/>
              </a:rPr>
              <a:t>Gerenciar </a:t>
            </a:r>
            <a:r>
              <a:rPr lang="pt-BR" i="1" dirty="0">
                <a:latin typeface="Calibri"/>
                <a:cs typeface="Calibri"/>
              </a:rPr>
              <a:t>eventos</a:t>
            </a:r>
            <a:r>
              <a:rPr lang="pt-BR" dirty="0">
                <a:latin typeface="Calibri"/>
                <a:cs typeface="Calibri"/>
              </a:rPr>
              <a:t> dos </a:t>
            </a:r>
            <a:r>
              <a:rPr lang="pt-BR" i="1" dirty="0">
                <a:latin typeface="Calibri"/>
                <a:cs typeface="Calibri"/>
              </a:rPr>
              <a:t>Painéis de Crédito e Débito </a:t>
            </a:r>
            <a:r>
              <a:rPr lang="pt-BR" dirty="0">
                <a:latin typeface="Calibri"/>
                <a:cs typeface="Calibri"/>
              </a:rPr>
              <a:t>e do </a:t>
            </a:r>
            <a:r>
              <a:rPr lang="pt-BR" i="1" dirty="0">
                <a:latin typeface="Calibri"/>
                <a:cs typeface="Calibri"/>
              </a:rPr>
              <a:t>MAN</a:t>
            </a:r>
            <a:endParaRPr i="1" dirty="0">
              <a:latin typeface="Calibri"/>
              <a:cs typeface="Calibri"/>
            </a:endParaRPr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2" y="6249003"/>
            <a:ext cx="12182475" cy="619125"/>
          </a:xfrm>
          <a:prstGeom prst="rect">
            <a:avLst/>
          </a:prstGeom>
        </p:spPr>
      </p:pic>
      <p:sp>
        <p:nvSpPr>
          <p:cNvPr id="10" name="object 4">
            <a:extLst>
              <a:ext uri="{FF2B5EF4-FFF2-40B4-BE49-F238E27FC236}">
                <a16:creationId xmlns:a16="http://schemas.microsoft.com/office/drawing/2014/main" id="{58667A24-0113-435F-9D64-01D060849CDF}"/>
              </a:ext>
            </a:extLst>
          </p:cNvPr>
          <p:cNvSpPr>
            <a:spLocks noChangeAspect="1"/>
          </p:cNvSpPr>
          <p:nvPr/>
        </p:nvSpPr>
        <p:spPr>
          <a:xfrm>
            <a:off x="2772" y="6248591"/>
            <a:ext cx="12204000" cy="63056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397393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2375"/>
            <a:ext cx="12192000" cy="1076918"/>
          </a:xfrm>
          <a:prstGeom prst="rect">
            <a:avLst/>
          </a:prstGeom>
        </p:spPr>
      </p:pic>
      <p:sp>
        <p:nvSpPr>
          <p:cNvPr id="6" name="object 4"/>
          <p:cNvSpPr/>
          <p:nvPr/>
        </p:nvSpPr>
        <p:spPr>
          <a:xfrm>
            <a:off x="14992" y="-141179"/>
            <a:ext cx="2818150" cy="13104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effectLst>
            <a:glow rad="38100">
              <a:schemeClr val="accent1">
                <a:lumMod val="60000"/>
                <a:lumOff val="40000"/>
                <a:alpha val="28000"/>
              </a:schemeClr>
            </a:glow>
            <a:innerShdw blurRad="63500">
              <a:schemeClr val="tx2">
                <a:lumMod val="50000"/>
                <a:alpha val="97000"/>
              </a:schemeClr>
            </a:innerShdw>
          </a:effectLst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4"/>
          <p:cNvSpPr txBox="1"/>
          <p:nvPr/>
        </p:nvSpPr>
        <p:spPr>
          <a:xfrm>
            <a:off x="837731" y="1312787"/>
            <a:ext cx="9430531" cy="582968"/>
          </a:xfrm>
          <a:prstGeom prst="rect">
            <a:avLst/>
          </a:prstGeom>
        </p:spPr>
        <p:txBody>
          <a:bodyPr wrap="square" lIns="0" tIns="20986" rIns="0" bIns="0" rtlCol="0">
            <a:noAutofit/>
          </a:bodyPr>
          <a:lstStyle/>
          <a:p>
            <a:pPr marL="12700">
              <a:lnSpc>
                <a:spcPts val="3304"/>
              </a:lnSpc>
            </a:pPr>
            <a:r>
              <a:rPr lang="pt-BR" sz="3000" b="1" spc="-6" dirty="0">
                <a:solidFill>
                  <a:srgbClr val="843B0C"/>
                </a:solidFill>
                <a:latin typeface="Calibri"/>
                <a:cs typeface="Calibri"/>
              </a:rPr>
              <a:t>Opções</a:t>
            </a:r>
            <a:r>
              <a:rPr sz="3000" b="1" spc="-6" dirty="0">
                <a:solidFill>
                  <a:srgbClr val="843B0C"/>
                </a:solidFill>
                <a:latin typeface="Calibri"/>
                <a:cs typeface="Calibri"/>
              </a:rPr>
              <a:t>:</a:t>
            </a:r>
            <a:endParaRPr sz="3000" dirty="0">
              <a:latin typeface="Calibri"/>
              <a:cs typeface="Calibri"/>
            </a:endParaRPr>
          </a:p>
        </p:txBody>
      </p:sp>
      <p:sp>
        <p:nvSpPr>
          <p:cNvPr id="8" name="object 2"/>
          <p:cNvSpPr txBox="1"/>
          <p:nvPr/>
        </p:nvSpPr>
        <p:spPr>
          <a:xfrm>
            <a:off x="897622" y="1957038"/>
            <a:ext cx="9714451" cy="3881699"/>
          </a:xfrm>
          <a:prstGeom prst="rect">
            <a:avLst/>
          </a:prstGeom>
        </p:spPr>
        <p:txBody>
          <a:bodyPr wrap="square" lIns="0" tIns="18415" rIns="0" bIns="0" rtlCol="0">
            <a:noAutofit/>
          </a:bodyPr>
          <a:lstStyle/>
          <a:p>
            <a:pPr marL="469900" marR="53309" indent="-457200">
              <a:lnSpc>
                <a:spcPct val="101725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400" dirty="0">
                <a:cs typeface="Calibri"/>
              </a:rPr>
              <a:t>Manter sistema completo, com Emissor Próprio (agora, adotando o padrão nacional da NFS-e) e aplicações locais da Administração Tributária (eventos, guias, relatórios) e, </a:t>
            </a:r>
            <a:r>
              <a:rPr lang="pt-BR" sz="2400" i="1" dirty="0">
                <a:cs typeface="Calibri"/>
              </a:rPr>
              <a:t>adicionalmente</a:t>
            </a:r>
            <a:r>
              <a:rPr lang="pt-BR" sz="2400" dirty="0">
                <a:cs typeface="Calibri"/>
              </a:rPr>
              <a:t>, dotá-lo de funcionalidades para integração com o SN NFS-e (menos produtos desse sistema);</a:t>
            </a:r>
          </a:p>
          <a:p>
            <a:pPr marL="469900" marR="53309" indent="-457200">
              <a:lnSpc>
                <a:spcPct val="101725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400" dirty="0">
                <a:cs typeface="Calibri"/>
              </a:rPr>
              <a:t>Adotar o Emissor Nacional/MAN em sua integralidade, porém, desenvolvendo um sistema de gestão fiscal (de “menor porte”), com funcionalidades para integração do SN NFS-e via APIs com o banco de dados do Município, complementado com aplicações locais para a Administração Tributária (conciliação bancária, relatórios, ferramentas de auditoria, entre outros).</a:t>
            </a:r>
            <a:endParaRPr sz="2400" dirty="0">
              <a:cs typeface="Calibri"/>
            </a:endParaRPr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2" y="6249003"/>
            <a:ext cx="12182475" cy="619125"/>
          </a:xfrm>
          <a:prstGeom prst="rect">
            <a:avLst/>
          </a:prstGeom>
        </p:spPr>
      </p:pic>
      <p:sp>
        <p:nvSpPr>
          <p:cNvPr id="10" name="object 4">
            <a:extLst>
              <a:ext uri="{FF2B5EF4-FFF2-40B4-BE49-F238E27FC236}">
                <a16:creationId xmlns:a16="http://schemas.microsoft.com/office/drawing/2014/main" id="{C0A08309-AF01-401E-BE8A-050089951AC2}"/>
              </a:ext>
            </a:extLst>
          </p:cNvPr>
          <p:cNvSpPr>
            <a:spLocks noChangeAspect="1"/>
          </p:cNvSpPr>
          <p:nvPr/>
        </p:nvSpPr>
        <p:spPr>
          <a:xfrm>
            <a:off x="2772" y="6248591"/>
            <a:ext cx="12204000" cy="63056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044717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2375"/>
            <a:ext cx="12192000" cy="1076918"/>
          </a:xfrm>
          <a:prstGeom prst="rect">
            <a:avLst/>
          </a:prstGeom>
        </p:spPr>
      </p:pic>
      <p:sp>
        <p:nvSpPr>
          <p:cNvPr id="12" name="object 4"/>
          <p:cNvSpPr/>
          <p:nvPr/>
        </p:nvSpPr>
        <p:spPr>
          <a:xfrm>
            <a:off x="14992" y="-141179"/>
            <a:ext cx="2818150" cy="13104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effectLst>
            <a:glow rad="38100">
              <a:schemeClr val="accent1">
                <a:lumMod val="60000"/>
                <a:lumOff val="40000"/>
                <a:alpha val="28000"/>
              </a:schemeClr>
            </a:glow>
            <a:innerShdw blurRad="63500">
              <a:schemeClr val="tx2">
                <a:lumMod val="50000"/>
                <a:alpha val="97000"/>
              </a:schemeClr>
            </a:innerShdw>
          </a:effectLst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4"/>
          <p:cNvSpPr txBox="1"/>
          <p:nvPr/>
        </p:nvSpPr>
        <p:spPr>
          <a:xfrm>
            <a:off x="837731" y="1440704"/>
            <a:ext cx="4237608" cy="495313"/>
          </a:xfrm>
          <a:prstGeom prst="rect">
            <a:avLst/>
          </a:prstGeom>
        </p:spPr>
        <p:txBody>
          <a:bodyPr wrap="square" lIns="0" tIns="20986" rIns="0" bIns="0" rtlCol="0">
            <a:noAutofit/>
          </a:bodyPr>
          <a:lstStyle/>
          <a:p>
            <a:pPr marL="12700">
              <a:lnSpc>
                <a:spcPts val="3304"/>
              </a:lnSpc>
            </a:pPr>
            <a:r>
              <a:rPr lang="pt-BR" sz="3200" b="1" spc="-6" dirty="0">
                <a:solidFill>
                  <a:srgbClr val="843B0C"/>
                </a:solidFill>
                <a:latin typeface="Calibri"/>
                <a:cs typeface="Calibri"/>
              </a:rPr>
              <a:t>SEFIN NACIONAL NFS-e:                               </a:t>
            </a:r>
            <a:endParaRPr sz="3200" dirty="0">
              <a:latin typeface="Calibri"/>
              <a:cs typeface="Calibri"/>
            </a:endParaRPr>
          </a:p>
        </p:txBody>
      </p:sp>
      <p:sp>
        <p:nvSpPr>
          <p:cNvPr id="14" name="object 2"/>
          <p:cNvSpPr txBox="1"/>
          <p:nvPr/>
        </p:nvSpPr>
        <p:spPr>
          <a:xfrm>
            <a:off x="1149292" y="2332140"/>
            <a:ext cx="9773174" cy="2841012"/>
          </a:xfrm>
          <a:prstGeom prst="rect">
            <a:avLst/>
          </a:prstGeom>
        </p:spPr>
        <p:txBody>
          <a:bodyPr wrap="square" lIns="0" tIns="18415" rIns="0" bIns="0" rtlCol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23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2" y="6249003"/>
            <a:ext cx="12182475" cy="619125"/>
          </a:xfrm>
          <a:prstGeom prst="rect">
            <a:avLst/>
          </a:prstGeom>
        </p:spPr>
      </p:pic>
      <p:sp>
        <p:nvSpPr>
          <p:cNvPr id="9" name="object 4">
            <a:extLst>
              <a:ext uri="{FF2B5EF4-FFF2-40B4-BE49-F238E27FC236}">
                <a16:creationId xmlns:a16="http://schemas.microsoft.com/office/drawing/2014/main" id="{13668DFF-0EF9-4073-8298-599F95949399}"/>
              </a:ext>
            </a:extLst>
          </p:cNvPr>
          <p:cNvSpPr>
            <a:spLocks noChangeAspect="1"/>
          </p:cNvSpPr>
          <p:nvPr/>
        </p:nvSpPr>
        <p:spPr>
          <a:xfrm>
            <a:off x="2772" y="6248591"/>
            <a:ext cx="12204000" cy="63056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4">
            <a:extLst>
              <a:ext uri="{FF2B5EF4-FFF2-40B4-BE49-F238E27FC236}">
                <a16:creationId xmlns:a16="http://schemas.microsoft.com/office/drawing/2014/main" id="{375E808D-789C-4D77-8A73-8FABBC05C584}"/>
              </a:ext>
            </a:extLst>
          </p:cNvPr>
          <p:cNvSpPr txBox="1"/>
          <p:nvPr/>
        </p:nvSpPr>
        <p:spPr>
          <a:xfrm>
            <a:off x="837731" y="2012427"/>
            <a:ext cx="3801380" cy="3160725"/>
          </a:xfrm>
          <a:prstGeom prst="rect">
            <a:avLst/>
          </a:prstGeom>
        </p:spPr>
        <p:txBody>
          <a:bodyPr wrap="square" lIns="0" tIns="20986" rIns="0" bIns="0" rtlCol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BD54E47C-A3C7-41B4-A788-F43714580097}"/>
              </a:ext>
            </a:extLst>
          </p:cNvPr>
          <p:cNvSpPr txBox="1"/>
          <p:nvPr/>
        </p:nvSpPr>
        <p:spPr>
          <a:xfrm>
            <a:off x="837731" y="2076011"/>
            <a:ext cx="5904952" cy="34932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Ambiente computacional que funciona como uma Secretaria de Finanças Municipal, provendo serviços para recepcionar e validar as Declarações de Prestação de Serviços (DPS) dos contribuintes de Municípios conveniados ao SN NFS-e, sejam estas DPS enviadas diretamente para API ou emitidas nos emissores públicos nacionais Web e APP.</a:t>
            </a:r>
          </a:p>
          <a:p>
            <a:pPr>
              <a:spcAft>
                <a:spcPts val="600"/>
              </a:spcAft>
            </a:pPr>
            <a: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Os serviços da </a:t>
            </a:r>
            <a:r>
              <a:rPr lang="pt-BR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Sefin</a:t>
            </a:r>
            <a: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Nacional compreendem diversas APIs, utilizando as informações de uso geral (Município, País, CEP), parametrizações municipais (alíquotas, regimes especiais, deduções, reduções, </a:t>
            </a:r>
            <a:r>
              <a:rPr lang="pt-BR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etc</a:t>
            </a:r>
            <a: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), parametrizações nacionais, CNC, CPF, CNPJ e Simples Nacional para validar as DPS enviadas pelos emitentes e gerar as notas. </a:t>
            </a:r>
            <a:endParaRPr lang="pt-BR" dirty="0"/>
          </a:p>
        </p:txBody>
      </p:sp>
      <p:pic>
        <p:nvPicPr>
          <p:cNvPr id="16" name="Imagem 15">
            <a:hlinkClick r:id="rId6"/>
            <a:extLst>
              <a:ext uri="{FF2B5EF4-FFF2-40B4-BE49-F238E27FC236}">
                <a16:creationId xmlns:a16="http://schemas.microsoft.com/office/drawing/2014/main" id="{9AE62E21-8707-4B18-880D-7F32D93B7FD1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4034" y="1957371"/>
            <a:ext cx="3372137" cy="32157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65533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4"/>
          <p:cNvSpPr/>
          <p:nvPr/>
        </p:nvSpPr>
        <p:spPr>
          <a:xfrm>
            <a:off x="9906000" y="-70808"/>
            <a:ext cx="2206049" cy="10614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effectLst>
            <a:glow rad="38100">
              <a:schemeClr val="accent1">
                <a:lumMod val="60000"/>
                <a:lumOff val="40000"/>
                <a:alpha val="28000"/>
              </a:schemeClr>
            </a:glow>
            <a:innerShdw blurRad="63500">
              <a:schemeClr val="tx2">
                <a:lumMod val="50000"/>
                <a:alpha val="97000"/>
              </a:schemeClr>
            </a:innerShdw>
          </a:effectLst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2" y="6249003"/>
            <a:ext cx="12182475" cy="619125"/>
          </a:xfrm>
          <a:prstGeom prst="rect">
            <a:avLst/>
          </a:prstGeom>
        </p:spPr>
      </p:pic>
      <p:sp>
        <p:nvSpPr>
          <p:cNvPr id="6" name="object 4">
            <a:extLst>
              <a:ext uri="{FF2B5EF4-FFF2-40B4-BE49-F238E27FC236}">
                <a16:creationId xmlns:a16="http://schemas.microsoft.com/office/drawing/2014/main" id="{32BB6C79-B6EB-4894-B913-D0CE6A354232}"/>
              </a:ext>
            </a:extLst>
          </p:cNvPr>
          <p:cNvSpPr>
            <a:spLocks noChangeAspect="1"/>
          </p:cNvSpPr>
          <p:nvPr/>
        </p:nvSpPr>
        <p:spPr>
          <a:xfrm>
            <a:off x="2772" y="6248591"/>
            <a:ext cx="12204000" cy="63056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90463CDF-93B6-4ACE-9472-E10077C530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3007" y="915098"/>
            <a:ext cx="11043530" cy="5258197"/>
          </a:xfrm>
          <a:prstGeom prst="rect">
            <a:avLst/>
          </a:prstGeom>
        </p:spPr>
      </p:pic>
      <p:sp>
        <p:nvSpPr>
          <p:cNvPr id="9" name="object 4">
            <a:extLst>
              <a:ext uri="{FF2B5EF4-FFF2-40B4-BE49-F238E27FC236}">
                <a16:creationId xmlns:a16="http://schemas.microsoft.com/office/drawing/2014/main" id="{9C8F58D0-BDC2-4745-8148-8933E802A760}"/>
              </a:ext>
            </a:extLst>
          </p:cNvPr>
          <p:cNvSpPr txBox="1"/>
          <p:nvPr/>
        </p:nvSpPr>
        <p:spPr>
          <a:xfrm>
            <a:off x="678339" y="437048"/>
            <a:ext cx="7576427" cy="495313"/>
          </a:xfrm>
          <a:prstGeom prst="rect">
            <a:avLst/>
          </a:prstGeom>
        </p:spPr>
        <p:txBody>
          <a:bodyPr wrap="square" lIns="0" tIns="20986" rIns="0" bIns="0" rtlCol="0">
            <a:noAutofit/>
          </a:bodyPr>
          <a:lstStyle/>
          <a:p>
            <a:pPr marL="12700">
              <a:lnSpc>
                <a:spcPts val="3304"/>
              </a:lnSpc>
            </a:pPr>
            <a:r>
              <a:rPr lang="pt-BR" sz="3000" b="1" spc="-6" dirty="0">
                <a:solidFill>
                  <a:srgbClr val="843B0C"/>
                </a:solidFill>
                <a:latin typeface="Calibri"/>
                <a:cs typeface="Calibri"/>
              </a:rPr>
              <a:t>SEFIN NACIONAL NFS-e e Emissor Público:                               </a:t>
            </a:r>
            <a:endParaRPr sz="30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115813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2375"/>
            <a:ext cx="12192000" cy="1076918"/>
          </a:xfrm>
          <a:prstGeom prst="rect">
            <a:avLst/>
          </a:prstGeom>
        </p:spPr>
      </p:pic>
      <p:sp>
        <p:nvSpPr>
          <p:cNvPr id="12" name="object 4"/>
          <p:cNvSpPr/>
          <p:nvPr/>
        </p:nvSpPr>
        <p:spPr>
          <a:xfrm>
            <a:off x="14992" y="-141179"/>
            <a:ext cx="2818150" cy="13104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effectLst>
            <a:glow rad="38100">
              <a:schemeClr val="accent1">
                <a:lumMod val="60000"/>
                <a:lumOff val="40000"/>
                <a:alpha val="28000"/>
              </a:schemeClr>
            </a:glow>
            <a:innerShdw blurRad="63500">
              <a:schemeClr val="tx2">
                <a:lumMod val="50000"/>
                <a:alpha val="97000"/>
              </a:schemeClr>
            </a:innerShdw>
          </a:effectLst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4"/>
          <p:cNvSpPr txBox="1"/>
          <p:nvPr/>
        </p:nvSpPr>
        <p:spPr>
          <a:xfrm>
            <a:off x="837731" y="1440704"/>
            <a:ext cx="6554742" cy="714030"/>
          </a:xfrm>
          <a:prstGeom prst="rect">
            <a:avLst/>
          </a:prstGeom>
        </p:spPr>
        <p:txBody>
          <a:bodyPr wrap="square" lIns="0" tIns="20986" rIns="0" bIns="0" rtlCol="0">
            <a:noAutofit/>
          </a:bodyPr>
          <a:lstStyle/>
          <a:p>
            <a:pPr marL="12700">
              <a:lnSpc>
                <a:spcPts val="3304"/>
              </a:lnSpc>
            </a:pPr>
            <a:r>
              <a:rPr lang="pt-BR" sz="3200" b="1" spc="-6" dirty="0">
                <a:solidFill>
                  <a:srgbClr val="843B0C"/>
                </a:solidFill>
                <a:latin typeface="Calibri"/>
                <a:cs typeface="Calibri"/>
              </a:rPr>
              <a:t>Emissor Nacional NFS-e - Web:                               </a:t>
            </a:r>
            <a:endParaRPr sz="3200" dirty="0">
              <a:latin typeface="Calibri"/>
              <a:cs typeface="Calibri"/>
            </a:endParaRPr>
          </a:p>
        </p:txBody>
      </p:sp>
      <p:sp>
        <p:nvSpPr>
          <p:cNvPr id="14" name="object 2"/>
          <p:cNvSpPr txBox="1"/>
          <p:nvPr/>
        </p:nvSpPr>
        <p:spPr>
          <a:xfrm>
            <a:off x="1149292" y="2332140"/>
            <a:ext cx="9773174" cy="2841012"/>
          </a:xfrm>
          <a:prstGeom prst="rect">
            <a:avLst/>
          </a:prstGeom>
        </p:spPr>
        <p:txBody>
          <a:bodyPr wrap="square" lIns="0" tIns="18415" rIns="0" bIns="0" rtlCol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23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2" y="6249003"/>
            <a:ext cx="12182475" cy="619125"/>
          </a:xfrm>
          <a:prstGeom prst="rect">
            <a:avLst/>
          </a:prstGeom>
        </p:spPr>
      </p:pic>
      <p:sp>
        <p:nvSpPr>
          <p:cNvPr id="9" name="object 4">
            <a:extLst>
              <a:ext uri="{FF2B5EF4-FFF2-40B4-BE49-F238E27FC236}">
                <a16:creationId xmlns:a16="http://schemas.microsoft.com/office/drawing/2014/main" id="{13668DFF-0EF9-4073-8298-599F95949399}"/>
              </a:ext>
            </a:extLst>
          </p:cNvPr>
          <p:cNvSpPr>
            <a:spLocks noChangeAspect="1"/>
          </p:cNvSpPr>
          <p:nvPr/>
        </p:nvSpPr>
        <p:spPr>
          <a:xfrm>
            <a:off x="2772" y="6248591"/>
            <a:ext cx="12204000" cy="63056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pic>
        <p:nvPicPr>
          <p:cNvPr id="8" name="Imagem 7">
            <a:hlinkClick r:id="rId6"/>
            <a:extLst>
              <a:ext uri="{FF2B5EF4-FFF2-40B4-BE49-F238E27FC236}">
                <a16:creationId xmlns:a16="http://schemas.microsoft.com/office/drawing/2014/main" id="{368722F6-E457-46B5-9346-A9F9BFCFBAE0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2683" y="1624849"/>
            <a:ext cx="4611586" cy="4078185"/>
          </a:xfrm>
          <a:prstGeom prst="rect">
            <a:avLst/>
          </a:prstGeom>
          <a:noFill/>
        </p:spPr>
      </p:pic>
      <p:sp>
        <p:nvSpPr>
          <p:cNvPr id="10" name="object 4">
            <a:extLst>
              <a:ext uri="{FF2B5EF4-FFF2-40B4-BE49-F238E27FC236}">
                <a16:creationId xmlns:a16="http://schemas.microsoft.com/office/drawing/2014/main" id="{375E808D-789C-4D77-8A73-8FABBC05C584}"/>
              </a:ext>
            </a:extLst>
          </p:cNvPr>
          <p:cNvSpPr txBox="1"/>
          <p:nvPr/>
        </p:nvSpPr>
        <p:spPr>
          <a:xfrm>
            <a:off x="837731" y="2012427"/>
            <a:ext cx="3801380" cy="3160725"/>
          </a:xfrm>
          <a:prstGeom prst="rect">
            <a:avLst/>
          </a:prstGeom>
        </p:spPr>
        <p:txBody>
          <a:bodyPr wrap="square" lIns="0" tIns="20986" rIns="0" bIns="0" rtlCol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BD54E47C-A3C7-41B4-A788-F43714580097}"/>
              </a:ext>
            </a:extLst>
          </p:cNvPr>
          <p:cNvSpPr txBox="1"/>
          <p:nvPr/>
        </p:nvSpPr>
        <p:spPr>
          <a:xfrm>
            <a:off x="837731" y="2076011"/>
            <a:ext cx="5596625" cy="29392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Gerenciamento Público Nacional NFS-e – Web Sistema para gerenciamento de NFS-e do contribuinte. Possui diversas funcionalidades: Configuração do emissor, Emissão de NFS-e, Consulta NFS-e emitidas, Consulta NFS-e recebidas, Emissão de Eventos de NFS-e. </a:t>
            </a:r>
          </a:p>
          <a:p>
            <a:pPr>
              <a:spcAft>
                <a:spcPts val="600"/>
              </a:spcAft>
            </a:pPr>
            <a: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 Emissor Nacional NFS-e – Web realiza diversas integrações com outras bases de dados: convênios dos Municípios, parametrizações, cadastros CNPJ, CPF, Simples Nacional e TOM (Tabela de Órgãos e Municípios e endereçamento).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061550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2375"/>
            <a:ext cx="12192000" cy="1076918"/>
          </a:xfrm>
          <a:prstGeom prst="rect">
            <a:avLst/>
          </a:prstGeom>
        </p:spPr>
      </p:pic>
      <p:sp>
        <p:nvSpPr>
          <p:cNvPr id="12" name="object 4"/>
          <p:cNvSpPr/>
          <p:nvPr/>
        </p:nvSpPr>
        <p:spPr>
          <a:xfrm>
            <a:off x="14992" y="-141179"/>
            <a:ext cx="2818150" cy="13104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effectLst>
            <a:glow rad="38100">
              <a:schemeClr val="accent1">
                <a:lumMod val="60000"/>
                <a:lumOff val="40000"/>
                <a:alpha val="28000"/>
              </a:schemeClr>
            </a:glow>
            <a:innerShdw blurRad="63500">
              <a:schemeClr val="tx2">
                <a:lumMod val="50000"/>
                <a:alpha val="97000"/>
              </a:schemeClr>
            </a:innerShdw>
          </a:effectLst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4"/>
          <p:cNvSpPr txBox="1"/>
          <p:nvPr/>
        </p:nvSpPr>
        <p:spPr>
          <a:xfrm>
            <a:off x="779008" y="1312787"/>
            <a:ext cx="6554742" cy="471986"/>
          </a:xfrm>
          <a:prstGeom prst="rect">
            <a:avLst/>
          </a:prstGeom>
        </p:spPr>
        <p:txBody>
          <a:bodyPr wrap="square" lIns="0" tIns="20986" rIns="0" bIns="0" rtlCol="0">
            <a:noAutofit/>
          </a:bodyPr>
          <a:lstStyle/>
          <a:p>
            <a:pPr marL="12700">
              <a:lnSpc>
                <a:spcPts val="3304"/>
              </a:lnSpc>
            </a:pPr>
            <a:r>
              <a:rPr sz="3200" b="1" spc="-6" dirty="0" err="1">
                <a:solidFill>
                  <a:srgbClr val="843B0C"/>
                </a:solidFill>
                <a:latin typeface="Calibri"/>
                <a:cs typeface="Calibri"/>
              </a:rPr>
              <a:t>Pr</a:t>
            </a:r>
            <a:r>
              <a:rPr lang="pt-BR" sz="3200" b="1" spc="-6" dirty="0" err="1">
                <a:solidFill>
                  <a:srgbClr val="843B0C"/>
                </a:solidFill>
                <a:latin typeface="Calibri"/>
                <a:cs typeface="Calibri"/>
              </a:rPr>
              <a:t>ojeto</a:t>
            </a:r>
            <a:r>
              <a:rPr lang="pt-BR" sz="3200" b="1" spc="-6" dirty="0">
                <a:solidFill>
                  <a:srgbClr val="843B0C"/>
                </a:solidFill>
                <a:latin typeface="Calibri"/>
                <a:cs typeface="Calibri"/>
              </a:rPr>
              <a:t> NFS-e Nacional:                               </a:t>
            </a:r>
            <a:endParaRPr sz="3200" dirty="0">
              <a:latin typeface="Calibri"/>
              <a:cs typeface="Calibri"/>
            </a:endParaRPr>
          </a:p>
        </p:txBody>
      </p:sp>
      <p:sp>
        <p:nvSpPr>
          <p:cNvPr id="14" name="object 2"/>
          <p:cNvSpPr txBox="1"/>
          <p:nvPr/>
        </p:nvSpPr>
        <p:spPr>
          <a:xfrm>
            <a:off x="1048624" y="2018267"/>
            <a:ext cx="9462781" cy="2841012"/>
          </a:xfrm>
          <a:prstGeom prst="rect">
            <a:avLst/>
          </a:prstGeom>
        </p:spPr>
        <p:txBody>
          <a:bodyPr wrap="square" lIns="0" tIns="18415" rIns="0" bIns="0" rtlCol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2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 objetivo do projeto NFS-e é a criação e utilização de um padrão nacional para a nota fiscal de serviço, o que gerará melhora no ambiente de negócios nacionalmente.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2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Os benefícios da simplificação da obrigação acessória serão percebidos por todos os envolvidos: contribuintes, administrações tributárias e a sociedade. </a:t>
            </a: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2" y="6249003"/>
            <a:ext cx="12182475" cy="619125"/>
          </a:xfrm>
          <a:prstGeom prst="rect">
            <a:avLst/>
          </a:prstGeom>
        </p:spPr>
      </p:pic>
      <p:sp>
        <p:nvSpPr>
          <p:cNvPr id="9" name="object 4">
            <a:extLst>
              <a:ext uri="{FF2B5EF4-FFF2-40B4-BE49-F238E27FC236}">
                <a16:creationId xmlns:a16="http://schemas.microsoft.com/office/drawing/2014/main" id="{13668DFF-0EF9-4073-8298-599F95949399}"/>
              </a:ext>
            </a:extLst>
          </p:cNvPr>
          <p:cNvSpPr>
            <a:spLocks noChangeAspect="1"/>
          </p:cNvSpPr>
          <p:nvPr/>
        </p:nvSpPr>
        <p:spPr>
          <a:xfrm>
            <a:off x="2772" y="6248591"/>
            <a:ext cx="12204000" cy="63056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512149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4"/>
          <p:cNvSpPr/>
          <p:nvPr/>
        </p:nvSpPr>
        <p:spPr>
          <a:xfrm>
            <a:off x="9906000" y="-70808"/>
            <a:ext cx="2206049" cy="10614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effectLst>
            <a:glow rad="38100">
              <a:schemeClr val="accent1">
                <a:lumMod val="60000"/>
                <a:lumOff val="40000"/>
                <a:alpha val="28000"/>
              </a:schemeClr>
            </a:glow>
            <a:innerShdw blurRad="63500">
              <a:schemeClr val="tx2">
                <a:lumMod val="50000"/>
                <a:alpha val="97000"/>
              </a:schemeClr>
            </a:innerShdw>
          </a:effectLst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2" y="6249003"/>
            <a:ext cx="12182475" cy="619125"/>
          </a:xfrm>
          <a:prstGeom prst="rect">
            <a:avLst/>
          </a:prstGeom>
        </p:spPr>
      </p:pic>
      <p:sp>
        <p:nvSpPr>
          <p:cNvPr id="9" name="object 4">
            <a:extLst>
              <a:ext uri="{FF2B5EF4-FFF2-40B4-BE49-F238E27FC236}">
                <a16:creationId xmlns:a16="http://schemas.microsoft.com/office/drawing/2014/main" id="{4EAFA9F9-E81E-4FD9-8080-295EC79C9DA9}"/>
              </a:ext>
            </a:extLst>
          </p:cNvPr>
          <p:cNvSpPr>
            <a:spLocks noChangeAspect="1"/>
          </p:cNvSpPr>
          <p:nvPr/>
        </p:nvSpPr>
        <p:spPr>
          <a:xfrm>
            <a:off x="2772" y="6248591"/>
            <a:ext cx="12204000" cy="63056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58EC4259-C09D-4771-8467-125070486C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50" y="0"/>
            <a:ext cx="121793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7397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ED3E62E7-24E5-4583-9299-D2143A3000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906"/>
            <a:ext cx="12192000" cy="684018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9B6A7C79-6738-49F0-9315-091733048C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" y="0"/>
            <a:ext cx="121666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AED77D15-34DB-44C6-88AC-67E255805E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5" y="0"/>
            <a:ext cx="1216025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E6259B8C-EC19-45EF-A55D-51AFF44576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EA00D6CD-01B6-4531-B752-82B28733A4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0"/>
            <a:ext cx="6192037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28458E92-8070-4DEC-AD40-6410455CA3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0"/>
            <a:ext cx="121793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>
            <a:extLst>
              <a:ext uri="{FF2B5EF4-FFF2-40B4-BE49-F238E27FC236}">
                <a16:creationId xmlns:a16="http://schemas.microsoft.com/office/drawing/2014/main" id="{A1A04EFA-5B77-4262-8F56-8415C58A52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85"/>
            <a:ext cx="12192000" cy="685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2396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2375"/>
            <a:ext cx="12192000" cy="1076918"/>
          </a:xfrm>
          <a:prstGeom prst="rect">
            <a:avLst/>
          </a:prstGeom>
        </p:spPr>
      </p:pic>
      <p:sp>
        <p:nvSpPr>
          <p:cNvPr id="12" name="object 4"/>
          <p:cNvSpPr/>
          <p:nvPr/>
        </p:nvSpPr>
        <p:spPr>
          <a:xfrm>
            <a:off x="14992" y="-141179"/>
            <a:ext cx="2818150" cy="13104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effectLst>
            <a:glow rad="38100">
              <a:schemeClr val="accent1">
                <a:lumMod val="60000"/>
                <a:lumOff val="40000"/>
                <a:alpha val="28000"/>
              </a:schemeClr>
            </a:glow>
            <a:innerShdw blurRad="63500">
              <a:schemeClr val="tx2">
                <a:lumMod val="50000"/>
                <a:alpha val="97000"/>
              </a:schemeClr>
            </a:innerShdw>
          </a:effectLst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4"/>
          <p:cNvSpPr txBox="1"/>
          <p:nvPr/>
        </p:nvSpPr>
        <p:spPr>
          <a:xfrm>
            <a:off x="837731" y="1440704"/>
            <a:ext cx="6554742" cy="714030"/>
          </a:xfrm>
          <a:prstGeom prst="rect">
            <a:avLst/>
          </a:prstGeom>
        </p:spPr>
        <p:txBody>
          <a:bodyPr wrap="square" lIns="0" tIns="20986" rIns="0" bIns="0" rtlCol="0">
            <a:noAutofit/>
          </a:bodyPr>
          <a:lstStyle/>
          <a:p>
            <a:pPr marL="12700">
              <a:lnSpc>
                <a:spcPts val="3304"/>
              </a:lnSpc>
            </a:pPr>
            <a:r>
              <a:rPr lang="pt-BR" sz="3200" b="1" spc="-6" dirty="0">
                <a:solidFill>
                  <a:srgbClr val="843B0C"/>
                </a:solidFill>
                <a:latin typeface="Calibri"/>
                <a:cs typeface="Calibri"/>
              </a:rPr>
              <a:t>Emissor Nacional NFS-e – Móvel (APP):                               </a:t>
            </a:r>
            <a:endParaRPr sz="3200" dirty="0">
              <a:latin typeface="Calibri"/>
              <a:cs typeface="Calibri"/>
            </a:endParaRPr>
          </a:p>
        </p:txBody>
      </p:sp>
      <p:sp>
        <p:nvSpPr>
          <p:cNvPr id="14" name="object 2"/>
          <p:cNvSpPr txBox="1"/>
          <p:nvPr/>
        </p:nvSpPr>
        <p:spPr>
          <a:xfrm>
            <a:off x="1149292" y="2332140"/>
            <a:ext cx="9773174" cy="2841012"/>
          </a:xfrm>
          <a:prstGeom prst="rect">
            <a:avLst/>
          </a:prstGeom>
        </p:spPr>
        <p:txBody>
          <a:bodyPr wrap="square" lIns="0" tIns="18415" rIns="0" bIns="0" rtlCol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23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2" y="6249003"/>
            <a:ext cx="12182475" cy="619125"/>
          </a:xfrm>
          <a:prstGeom prst="rect">
            <a:avLst/>
          </a:prstGeom>
        </p:spPr>
      </p:pic>
      <p:sp>
        <p:nvSpPr>
          <p:cNvPr id="9" name="object 4">
            <a:extLst>
              <a:ext uri="{FF2B5EF4-FFF2-40B4-BE49-F238E27FC236}">
                <a16:creationId xmlns:a16="http://schemas.microsoft.com/office/drawing/2014/main" id="{13668DFF-0EF9-4073-8298-599F95949399}"/>
              </a:ext>
            </a:extLst>
          </p:cNvPr>
          <p:cNvSpPr>
            <a:spLocks noChangeAspect="1"/>
          </p:cNvSpPr>
          <p:nvPr/>
        </p:nvSpPr>
        <p:spPr>
          <a:xfrm>
            <a:off x="2772" y="6248591"/>
            <a:ext cx="12204000" cy="63056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4">
            <a:extLst>
              <a:ext uri="{FF2B5EF4-FFF2-40B4-BE49-F238E27FC236}">
                <a16:creationId xmlns:a16="http://schemas.microsoft.com/office/drawing/2014/main" id="{375E808D-789C-4D77-8A73-8FABBC05C584}"/>
              </a:ext>
            </a:extLst>
          </p:cNvPr>
          <p:cNvSpPr txBox="1"/>
          <p:nvPr/>
        </p:nvSpPr>
        <p:spPr>
          <a:xfrm>
            <a:off x="837731" y="2012427"/>
            <a:ext cx="3801380" cy="3160725"/>
          </a:xfrm>
          <a:prstGeom prst="rect">
            <a:avLst/>
          </a:prstGeom>
        </p:spPr>
        <p:txBody>
          <a:bodyPr wrap="square" lIns="0" tIns="20986" rIns="0" bIns="0" rtlCol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BD54E47C-A3C7-41B4-A788-F43714580097}"/>
              </a:ext>
            </a:extLst>
          </p:cNvPr>
          <p:cNvSpPr txBox="1"/>
          <p:nvPr/>
        </p:nvSpPr>
        <p:spPr>
          <a:xfrm>
            <a:off x="837731" y="2076011"/>
            <a:ext cx="5596625" cy="26314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t-BR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versão móvel do Emissor Público Nacional NFS-e permite a emissão de NFS-e simplificada via dispositivo móvel. Será disponibilizado para as principais plataformas móveis existentes. </a:t>
            </a:r>
          </a:p>
          <a:p>
            <a:pPr>
              <a:spcAft>
                <a:spcPts val="600"/>
              </a:spcAft>
            </a:pPr>
            <a:r>
              <a:rPr lang="pt-BR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 Emissor Público Nacional NFS-e Móvel atenderá especificamente aos contribuintes dos Municípios que utilizam a </a:t>
            </a:r>
            <a:r>
              <a:rPr lang="pt-BR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Sefin</a:t>
            </a:r>
            <a:r>
              <a:rPr lang="pt-BR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Nacional, comunicando-se somente com o Sistema Nacional da NFS-e.</a:t>
            </a:r>
            <a:endParaRPr lang="pt-BR" sz="2000" dirty="0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5BB8B86C-F16E-4A0E-A78E-EC5818557F3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52891" y="1797719"/>
            <a:ext cx="3191320" cy="3439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21535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ject 4">
            <a:extLst>
              <a:ext uri="{FF2B5EF4-FFF2-40B4-BE49-F238E27FC236}">
                <a16:creationId xmlns:a16="http://schemas.microsoft.com/office/drawing/2014/main" id="{A66EEA06-5C4F-4DB6-85E9-44A89F4967D5}"/>
              </a:ext>
            </a:extLst>
          </p:cNvPr>
          <p:cNvSpPr>
            <a:spLocks noChangeAspect="1"/>
          </p:cNvSpPr>
          <p:nvPr/>
        </p:nvSpPr>
        <p:spPr>
          <a:xfrm>
            <a:off x="2772" y="6248591"/>
            <a:ext cx="12204000" cy="6305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object 4">
            <a:extLst>
              <a:ext uri="{FF2B5EF4-FFF2-40B4-BE49-F238E27FC236}">
                <a16:creationId xmlns:a16="http://schemas.microsoft.com/office/drawing/2014/main" id="{567F8A94-93EE-4821-9CBD-285E50B00CFD}"/>
              </a:ext>
            </a:extLst>
          </p:cNvPr>
          <p:cNvSpPr/>
          <p:nvPr/>
        </p:nvSpPr>
        <p:spPr>
          <a:xfrm>
            <a:off x="9906000" y="-70808"/>
            <a:ext cx="2206049" cy="106140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effectLst>
            <a:glow rad="38100">
              <a:schemeClr val="accent1">
                <a:lumMod val="60000"/>
                <a:lumOff val="40000"/>
                <a:alpha val="28000"/>
              </a:schemeClr>
            </a:glow>
            <a:innerShdw blurRad="63500">
              <a:schemeClr val="tx2">
                <a:lumMod val="50000"/>
                <a:alpha val="97000"/>
              </a:schemeClr>
            </a:innerShdw>
          </a:effectLst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pic>
        <p:nvPicPr>
          <p:cNvPr id="21" name="Imagem 20">
            <a:extLst>
              <a:ext uri="{FF2B5EF4-FFF2-40B4-BE49-F238E27FC236}">
                <a16:creationId xmlns:a16="http://schemas.microsoft.com/office/drawing/2014/main" id="{26253BFA-E12E-4FA5-9B87-B22646F3F6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3425" y="877547"/>
            <a:ext cx="2337644" cy="5102905"/>
          </a:xfrm>
          <a:prstGeom prst="rect">
            <a:avLst/>
          </a:prstGeom>
        </p:spPr>
      </p:pic>
      <p:pic>
        <p:nvPicPr>
          <p:cNvPr id="23" name="Imagem 22">
            <a:extLst>
              <a:ext uri="{FF2B5EF4-FFF2-40B4-BE49-F238E27FC236}">
                <a16:creationId xmlns:a16="http://schemas.microsoft.com/office/drawing/2014/main" id="{BA450C3E-B99A-4F85-8352-B6667237F2E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13009" y="877546"/>
            <a:ext cx="2322389" cy="510290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9362E27-9AF9-45F1-B488-E0C047B05D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37" y="996853"/>
            <a:ext cx="2814071" cy="4572865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grpSp>
        <p:nvGrpSpPr>
          <p:cNvPr id="4" name="Grupo 25">
            <a:extLst>
              <a:ext uri="{FF2B5EF4-FFF2-40B4-BE49-F238E27FC236}">
                <a16:creationId xmlns:a16="http://schemas.microsoft.com/office/drawing/2014/main" id="{03D41CDB-34A8-4EC7-8CB0-F393B8A94738}"/>
              </a:ext>
            </a:extLst>
          </p:cNvPr>
          <p:cNvGrpSpPr/>
          <p:nvPr/>
        </p:nvGrpSpPr>
        <p:grpSpPr>
          <a:xfrm>
            <a:off x="3209527" y="1024699"/>
            <a:ext cx="2819361" cy="4572865"/>
            <a:chOff x="7851139" y="1921676"/>
            <a:chExt cx="2819361" cy="4572865"/>
          </a:xfrm>
        </p:grpSpPr>
        <p:grpSp>
          <p:nvGrpSpPr>
            <p:cNvPr id="5" name="Grupo 21">
              <a:extLst>
                <a:ext uri="{FF2B5EF4-FFF2-40B4-BE49-F238E27FC236}">
                  <a16:creationId xmlns:a16="http://schemas.microsoft.com/office/drawing/2014/main" id="{A8265CD5-A9A5-4B45-9E6C-FFDBEE2E7501}"/>
                </a:ext>
              </a:extLst>
            </p:cNvPr>
            <p:cNvGrpSpPr/>
            <p:nvPr/>
          </p:nvGrpSpPr>
          <p:grpSpPr>
            <a:xfrm>
              <a:off x="7851139" y="1921676"/>
              <a:ext cx="2819361" cy="4572865"/>
              <a:chOff x="7851139" y="1951656"/>
              <a:chExt cx="2819361" cy="4572865"/>
            </a:xfrm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</p:grpSpPr>
          <p:pic>
            <p:nvPicPr>
              <p:cNvPr id="7" name="Imagem 6">
                <a:extLst>
                  <a:ext uri="{FF2B5EF4-FFF2-40B4-BE49-F238E27FC236}">
                    <a16:creationId xmlns:a16="http://schemas.microsoft.com/office/drawing/2014/main" id="{3B76F5D8-F274-4A9C-817C-02A4451DA6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51139" y="1951656"/>
                <a:ext cx="2819361" cy="4572865"/>
              </a:xfrm>
              <a:prstGeom prst="rect">
                <a:avLst/>
              </a:prstGeom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</p:pic>
          <p:sp>
            <p:nvSpPr>
              <p:cNvPr id="8" name="Retângulo de cantos arredondados 20">
                <a:extLst>
                  <a:ext uri="{FF2B5EF4-FFF2-40B4-BE49-F238E27FC236}">
                    <a16:creationId xmlns:a16="http://schemas.microsoft.com/office/drawing/2014/main" id="{E10BA92C-D857-4EBF-9428-1F3C16E49F2E}"/>
                  </a:ext>
                </a:extLst>
              </p:cNvPr>
              <p:cNvSpPr/>
              <p:nvPr/>
            </p:nvSpPr>
            <p:spPr>
              <a:xfrm>
                <a:off x="8304551" y="2668249"/>
                <a:ext cx="944380" cy="134912"/>
              </a:xfrm>
              <a:prstGeom prst="round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" name="Retângulo de cantos arredondados 24">
              <a:extLst>
                <a:ext uri="{FF2B5EF4-FFF2-40B4-BE49-F238E27FC236}">
                  <a16:creationId xmlns:a16="http://schemas.microsoft.com/office/drawing/2014/main" id="{A0B8AD6E-C946-4AC3-8E14-7524ADDEF072}"/>
                </a:ext>
              </a:extLst>
            </p:cNvPr>
            <p:cNvSpPr/>
            <p:nvPr/>
          </p:nvSpPr>
          <p:spPr>
            <a:xfrm>
              <a:off x="8304551" y="2638269"/>
              <a:ext cx="944380" cy="134912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Grupo 15">
            <a:extLst>
              <a:ext uri="{FF2B5EF4-FFF2-40B4-BE49-F238E27FC236}">
                <a16:creationId xmlns:a16="http://schemas.microsoft.com/office/drawing/2014/main" id="{397C2DCD-9A83-45BF-809D-F8A89262814D}"/>
              </a:ext>
            </a:extLst>
          </p:cNvPr>
          <p:cNvGrpSpPr/>
          <p:nvPr/>
        </p:nvGrpSpPr>
        <p:grpSpPr>
          <a:xfrm>
            <a:off x="6229025" y="996851"/>
            <a:ext cx="2773149" cy="4572865"/>
            <a:chOff x="1779836" y="1903749"/>
            <a:chExt cx="2773149" cy="4572865"/>
          </a:xfrm>
        </p:grpSpPr>
        <p:pic>
          <p:nvPicPr>
            <p:cNvPr id="10" name="Imagem 9">
              <a:extLst>
                <a:ext uri="{FF2B5EF4-FFF2-40B4-BE49-F238E27FC236}">
                  <a16:creationId xmlns:a16="http://schemas.microsoft.com/office/drawing/2014/main" id="{1FFC2F1B-350A-4A73-A2DF-02B0ACDC0BA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79836" y="1903749"/>
              <a:ext cx="2773149" cy="4572865"/>
            </a:xfrm>
            <a:prstGeom prst="rect">
              <a:avLst/>
            </a:prstGeom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</p:pic>
        <p:sp>
          <p:nvSpPr>
            <p:cNvPr id="11" name="Retângulo de cantos arredondados 17">
              <a:extLst>
                <a:ext uri="{FF2B5EF4-FFF2-40B4-BE49-F238E27FC236}">
                  <a16:creationId xmlns:a16="http://schemas.microsoft.com/office/drawing/2014/main" id="{3B4841E8-FE82-4ECA-B51D-A9C1E01F67F6}"/>
                </a:ext>
              </a:extLst>
            </p:cNvPr>
            <p:cNvSpPr/>
            <p:nvPr/>
          </p:nvSpPr>
          <p:spPr>
            <a:xfrm>
              <a:off x="2248525" y="2633419"/>
              <a:ext cx="944380" cy="134912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prstClr val="white"/>
                </a:solidFill>
              </a:endParaRPr>
            </a:p>
          </p:txBody>
        </p:sp>
      </p:grpSp>
      <p:grpSp>
        <p:nvGrpSpPr>
          <p:cNvPr id="12" name="Grupo 18">
            <a:extLst>
              <a:ext uri="{FF2B5EF4-FFF2-40B4-BE49-F238E27FC236}">
                <a16:creationId xmlns:a16="http://schemas.microsoft.com/office/drawing/2014/main" id="{BAFB0520-616F-47B5-BC56-91EF02EBB703}"/>
              </a:ext>
            </a:extLst>
          </p:cNvPr>
          <p:cNvGrpSpPr/>
          <p:nvPr/>
        </p:nvGrpSpPr>
        <p:grpSpPr>
          <a:xfrm>
            <a:off x="9226179" y="996852"/>
            <a:ext cx="2766302" cy="4572865"/>
            <a:chOff x="7901219" y="1903749"/>
            <a:chExt cx="2766302" cy="4572865"/>
          </a:xfrm>
        </p:grpSpPr>
        <p:grpSp>
          <p:nvGrpSpPr>
            <p:cNvPr id="13" name="Grupo 19">
              <a:extLst>
                <a:ext uri="{FF2B5EF4-FFF2-40B4-BE49-F238E27FC236}">
                  <a16:creationId xmlns:a16="http://schemas.microsoft.com/office/drawing/2014/main" id="{96396654-AF25-4C52-8624-8A5C8850DEEB}"/>
                </a:ext>
              </a:extLst>
            </p:cNvPr>
            <p:cNvGrpSpPr/>
            <p:nvPr/>
          </p:nvGrpSpPr>
          <p:grpSpPr>
            <a:xfrm>
              <a:off x="7901219" y="1903749"/>
              <a:ext cx="2766302" cy="4572865"/>
              <a:chOff x="7901219" y="1903749"/>
              <a:chExt cx="2766302" cy="4572865"/>
            </a:xfrm>
          </p:grpSpPr>
          <p:pic>
            <p:nvPicPr>
              <p:cNvPr id="15" name="Imagem 14">
                <a:extLst>
                  <a:ext uri="{FF2B5EF4-FFF2-40B4-BE49-F238E27FC236}">
                    <a16:creationId xmlns:a16="http://schemas.microsoft.com/office/drawing/2014/main" id="{4E85F466-3EF2-4218-B01C-A3F5155D87A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01219" y="1903749"/>
                <a:ext cx="2766302" cy="4572865"/>
              </a:xfrm>
              <a:prstGeom prst="rect">
                <a:avLst/>
              </a:prstGeom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</p:pic>
          <p:sp>
            <p:nvSpPr>
              <p:cNvPr id="16" name="Retângulo de cantos arredondados 28">
                <a:extLst>
                  <a:ext uri="{FF2B5EF4-FFF2-40B4-BE49-F238E27FC236}">
                    <a16:creationId xmlns:a16="http://schemas.microsoft.com/office/drawing/2014/main" id="{2139093C-21F3-4E43-A5E0-FDBA480AA1DF}"/>
                  </a:ext>
                </a:extLst>
              </p:cNvPr>
              <p:cNvSpPr/>
              <p:nvPr/>
            </p:nvSpPr>
            <p:spPr>
              <a:xfrm>
                <a:off x="8339990" y="2648113"/>
                <a:ext cx="944380" cy="134912"/>
              </a:xfrm>
              <a:prstGeom prst="round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4" name="Retângulo de cantos arredondados 26">
              <a:extLst>
                <a:ext uri="{FF2B5EF4-FFF2-40B4-BE49-F238E27FC236}">
                  <a16:creationId xmlns:a16="http://schemas.microsoft.com/office/drawing/2014/main" id="{0E6D718A-458B-4179-A739-831BD78244B9}"/>
                </a:ext>
              </a:extLst>
            </p:cNvPr>
            <p:cNvSpPr/>
            <p:nvPr/>
          </p:nvSpPr>
          <p:spPr>
            <a:xfrm>
              <a:off x="8812180" y="5486400"/>
              <a:ext cx="1471072" cy="164891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prstClr val="white"/>
                </a:solidFill>
              </a:endParaRPr>
            </a:p>
          </p:txBody>
        </p:sp>
      </p:grpSp>
      <p:sp>
        <p:nvSpPr>
          <p:cNvPr id="17" name="object 4">
            <a:extLst>
              <a:ext uri="{FF2B5EF4-FFF2-40B4-BE49-F238E27FC236}">
                <a16:creationId xmlns:a16="http://schemas.microsoft.com/office/drawing/2014/main" id="{A66EEA06-5C4F-4DB6-85E9-44A89F4967D5}"/>
              </a:ext>
            </a:extLst>
          </p:cNvPr>
          <p:cNvSpPr>
            <a:spLocks noChangeAspect="1"/>
          </p:cNvSpPr>
          <p:nvPr/>
        </p:nvSpPr>
        <p:spPr>
          <a:xfrm>
            <a:off x="2772" y="6248591"/>
            <a:ext cx="12204000" cy="63056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object 4">
            <a:extLst>
              <a:ext uri="{FF2B5EF4-FFF2-40B4-BE49-F238E27FC236}">
                <a16:creationId xmlns:a16="http://schemas.microsoft.com/office/drawing/2014/main" id="{567F8A94-93EE-4821-9CBD-285E50B00CFD}"/>
              </a:ext>
            </a:extLst>
          </p:cNvPr>
          <p:cNvSpPr/>
          <p:nvPr/>
        </p:nvSpPr>
        <p:spPr>
          <a:xfrm>
            <a:off x="9906000" y="-70808"/>
            <a:ext cx="2206049" cy="106140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  <a:effectLst>
            <a:glow rad="38100">
              <a:schemeClr val="accent1">
                <a:lumMod val="60000"/>
                <a:lumOff val="40000"/>
                <a:alpha val="28000"/>
              </a:schemeClr>
            </a:glow>
            <a:innerShdw blurRad="63500">
              <a:schemeClr val="tx2">
                <a:lumMod val="50000"/>
                <a:alpha val="97000"/>
              </a:schemeClr>
            </a:innerShdw>
          </a:effectLst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654803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2375"/>
            <a:ext cx="12192000" cy="1076918"/>
          </a:xfrm>
          <a:prstGeom prst="rect">
            <a:avLst/>
          </a:prstGeom>
        </p:spPr>
      </p:pic>
      <p:sp>
        <p:nvSpPr>
          <p:cNvPr id="12" name="object 4"/>
          <p:cNvSpPr/>
          <p:nvPr/>
        </p:nvSpPr>
        <p:spPr>
          <a:xfrm>
            <a:off x="14992" y="-141179"/>
            <a:ext cx="2818150" cy="13104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effectLst>
            <a:glow rad="38100">
              <a:schemeClr val="accent1">
                <a:lumMod val="60000"/>
                <a:lumOff val="40000"/>
                <a:alpha val="28000"/>
              </a:schemeClr>
            </a:glow>
            <a:innerShdw blurRad="63500">
              <a:schemeClr val="tx2">
                <a:lumMod val="50000"/>
                <a:alpha val="97000"/>
              </a:schemeClr>
            </a:innerShdw>
          </a:effectLst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4"/>
          <p:cNvSpPr txBox="1"/>
          <p:nvPr/>
        </p:nvSpPr>
        <p:spPr>
          <a:xfrm>
            <a:off x="787397" y="1312787"/>
            <a:ext cx="8928569" cy="432307"/>
          </a:xfrm>
          <a:prstGeom prst="rect">
            <a:avLst/>
          </a:prstGeom>
        </p:spPr>
        <p:txBody>
          <a:bodyPr wrap="square" lIns="0" tIns="20986" rIns="0" bIns="0" rtlCol="0">
            <a:noAutofit/>
          </a:bodyPr>
          <a:lstStyle/>
          <a:p>
            <a:pPr marL="12700">
              <a:lnSpc>
                <a:spcPts val="3304"/>
              </a:lnSpc>
            </a:pPr>
            <a:r>
              <a:rPr lang="pt-BR" sz="3200" b="1" spc="-6" dirty="0">
                <a:solidFill>
                  <a:srgbClr val="843B0C"/>
                </a:solidFill>
                <a:latin typeface="Calibri"/>
                <a:cs typeface="Calibri"/>
              </a:rPr>
              <a:t>Partes integrantes com papel no desenvolvimento</a:t>
            </a:r>
            <a:r>
              <a:rPr sz="3200" b="1" spc="-6" dirty="0">
                <a:solidFill>
                  <a:srgbClr val="843B0C"/>
                </a:solidFill>
                <a:latin typeface="Calibri"/>
                <a:cs typeface="Calibri"/>
              </a:rPr>
              <a:t>:</a:t>
            </a:r>
            <a:endParaRPr sz="3200" dirty="0">
              <a:latin typeface="Calibri"/>
              <a:cs typeface="Calibri"/>
            </a:endParaRPr>
          </a:p>
        </p:txBody>
      </p:sp>
      <p:sp>
        <p:nvSpPr>
          <p:cNvPr id="14" name="object 2"/>
          <p:cNvSpPr txBox="1"/>
          <p:nvPr/>
        </p:nvSpPr>
        <p:spPr>
          <a:xfrm>
            <a:off x="990600" y="2111812"/>
            <a:ext cx="9260747" cy="2737026"/>
          </a:xfrm>
          <a:prstGeom prst="rect">
            <a:avLst/>
          </a:prstGeom>
        </p:spPr>
        <p:txBody>
          <a:bodyPr wrap="square" lIns="0" tIns="18415" rIns="0" bIns="0" rtlCol="0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dirty="0"/>
              <a:t>ABRASF – Associação Brasileira das Secretarias de Finanças das Capitais, CNM – Confederação Nacional dos Municípios, Municípios conveniados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dirty="0"/>
              <a:t>RFB – Receita Federal do Brasil e outros órgãos da União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dirty="0"/>
              <a:t>Serpro – Serviço Federal de Processamento de Dados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dirty="0"/>
              <a:t>Sebrae – Serviço Brasileiro de Apoio às  Micro e Pequenas Empresas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dirty="0"/>
              <a:t>Entidades que representam prestadores de serviços  e e</a:t>
            </a:r>
            <a:r>
              <a:rPr lang="pt-BR" sz="2400" dirty="0">
                <a:latin typeface="Calibri"/>
                <a:cs typeface="Calibri"/>
              </a:rPr>
              <a:t>mpresas de TI (fase homologatória e sugestões)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BR" sz="2300" dirty="0">
              <a:latin typeface="Calibri"/>
              <a:cs typeface="Calibri"/>
            </a:endParaRP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2" y="6249003"/>
            <a:ext cx="12182475" cy="619125"/>
          </a:xfrm>
          <a:prstGeom prst="rect">
            <a:avLst/>
          </a:prstGeom>
        </p:spPr>
      </p:pic>
      <p:sp>
        <p:nvSpPr>
          <p:cNvPr id="8" name="object 4">
            <a:extLst>
              <a:ext uri="{FF2B5EF4-FFF2-40B4-BE49-F238E27FC236}">
                <a16:creationId xmlns:a16="http://schemas.microsoft.com/office/drawing/2014/main" id="{E04652A0-ACDD-44C2-8A7E-2D547E07CBA1}"/>
              </a:ext>
            </a:extLst>
          </p:cNvPr>
          <p:cNvSpPr>
            <a:spLocks noChangeAspect="1"/>
          </p:cNvSpPr>
          <p:nvPr/>
        </p:nvSpPr>
        <p:spPr>
          <a:xfrm>
            <a:off x="2772" y="6248591"/>
            <a:ext cx="12204000" cy="63056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477420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bject 2"/>
          <p:cNvSpPr txBox="1"/>
          <p:nvPr/>
        </p:nvSpPr>
        <p:spPr>
          <a:xfrm>
            <a:off x="1149292" y="2332140"/>
            <a:ext cx="9773174" cy="2841012"/>
          </a:xfrm>
          <a:prstGeom prst="rect">
            <a:avLst/>
          </a:prstGeom>
        </p:spPr>
        <p:txBody>
          <a:bodyPr wrap="square" lIns="0" tIns="18415" rIns="0" bIns="0" rtlCol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23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" y="6249003"/>
            <a:ext cx="12182475" cy="619125"/>
          </a:xfrm>
          <a:prstGeom prst="rect">
            <a:avLst/>
          </a:prstGeom>
        </p:spPr>
      </p:pic>
      <p:sp>
        <p:nvSpPr>
          <p:cNvPr id="9" name="object 4">
            <a:extLst>
              <a:ext uri="{FF2B5EF4-FFF2-40B4-BE49-F238E27FC236}">
                <a16:creationId xmlns:a16="http://schemas.microsoft.com/office/drawing/2014/main" id="{13668DFF-0EF9-4073-8298-599F95949399}"/>
              </a:ext>
            </a:extLst>
          </p:cNvPr>
          <p:cNvSpPr>
            <a:spLocks noChangeAspect="1"/>
          </p:cNvSpPr>
          <p:nvPr/>
        </p:nvSpPr>
        <p:spPr>
          <a:xfrm>
            <a:off x="2772" y="6248591"/>
            <a:ext cx="12204000" cy="63056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pic>
        <p:nvPicPr>
          <p:cNvPr id="15" name="Imagem 14">
            <a:extLst>
              <a:ext uri="{FF2B5EF4-FFF2-40B4-BE49-F238E27FC236}">
                <a16:creationId xmlns:a16="http://schemas.microsoft.com/office/drawing/2014/main" id="{783F23F1-87A5-406E-B5EF-18A58CC7C03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35"/>
          <a:stretch/>
        </p:blipFill>
        <p:spPr>
          <a:xfrm>
            <a:off x="1479428" y="2154732"/>
            <a:ext cx="2370418" cy="3947749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DF04C3A8-25C0-4B1D-830A-C3803991176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1236" y="2154732"/>
            <a:ext cx="2370418" cy="3947749"/>
          </a:xfrm>
          <a:prstGeom prst="rect">
            <a:avLst/>
          </a:prstGeom>
        </p:spPr>
      </p:pic>
      <p:sp>
        <p:nvSpPr>
          <p:cNvPr id="18" name="object 4">
            <a:extLst>
              <a:ext uri="{FF2B5EF4-FFF2-40B4-BE49-F238E27FC236}">
                <a16:creationId xmlns:a16="http://schemas.microsoft.com/office/drawing/2014/main" id="{6A95987A-A556-4844-9C54-AB87C4F5F090}"/>
              </a:ext>
            </a:extLst>
          </p:cNvPr>
          <p:cNvSpPr txBox="1"/>
          <p:nvPr/>
        </p:nvSpPr>
        <p:spPr>
          <a:xfrm>
            <a:off x="2045682" y="937938"/>
            <a:ext cx="2551422" cy="464873"/>
          </a:xfrm>
          <a:prstGeom prst="rect">
            <a:avLst/>
          </a:prstGeom>
        </p:spPr>
        <p:txBody>
          <a:bodyPr wrap="square" lIns="0" tIns="20986" rIns="0" bIns="0" rtlCol="0">
            <a:noAutofit/>
          </a:bodyPr>
          <a:lstStyle/>
          <a:p>
            <a:pPr marL="12700">
              <a:lnSpc>
                <a:spcPts val="3304"/>
              </a:lnSpc>
            </a:pPr>
            <a:r>
              <a:rPr lang="pt-BR" sz="3200" b="1" spc="-6" dirty="0">
                <a:solidFill>
                  <a:srgbClr val="843B0C"/>
                </a:solidFill>
                <a:latin typeface="Calibri"/>
                <a:cs typeface="Calibri"/>
              </a:rPr>
              <a:t>APP Cidadão:</a:t>
            </a:r>
            <a:endParaRPr sz="3200" dirty="0">
              <a:latin typeface="Calibri"/>
              <a:cs typeface="Calibri"/>
            </a:endParaRPr>
          </a:p>
        </p:txBody>
      </p:sp>
      <p:sp>
        <p:nvSpPr>
          <p:cNvPr id="19" name="object 4">
            <a:extLst>
              <a:ext uri="{FF2B5EF4-FFF2-40B4-BE49-F238E27FC236}">
                <a16:creationId xmlns:a16="http://schemas.microsoft.com/office/drawing/2014/main" id="{606D068A-A0DD-45AD-95C7-DDA92D7A01CF}"/>
              </a:ext>
            </a:extLst>
          </p:cNvPr>
          <p:cNvSpPr/>
          <p:nvPr/>
        </p:nvSpPr>
        <p:spPr>
          <a:xfrm>
            <a:off x="9906000" y="-70808"/>
            <a:ext cx="2206049" cy="106140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effectLst>
            <a:glow rad="38100">
              <a:schemeClr val="accent1">
                <a:lumMod val="60000"/>
                <a:lumOff val="40000"/>
                <a:alpha val="28000"/>
              </a:schemeClr>
            </a:glow>
            <a:innerShdw blurRad="63500">
              <a:schemeClr val="tx2">
                <a:lumMod val="50000"/>
                <a:alpha val="97000"/>
              </a:schemeClr>
            </a:innerShdw>
          </a:effectLst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pic>
        <p:nvPicPr>
          <p:cNvPr id="20" name="Imagem 19">
            <a:hlinkClick r:id="rId7"/>
            <a:extLst>
              <a:ext uri="{FF2B5EF4-FFF2-40B4-BE49-F238E27FC236}">
                <a16:creationId xmlns:a16="http://schemas.microsoft.com/office/drawing/2014/main" id="{60F97110-3318-4D9D-AD62-731968151CBF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372726" y="459896"/>
            <a:ext cx="1553132" cy="1430789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60140918-DD3C-4BE9-A16C-61FD9CF93D0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62802" y="2154732"/>
            <a:ext cx="2359664" cy="3912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91597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2375"/>
            <a:ext cx="12192000" cy="1076918"/>
          </a:xfrm>
          <a:prstGeom prst="rect">
            <a:avLst/>
          </a:prstGeom>
        </p:spPr>
      </p:pic>
      <p:sp>
        <p:nvSpPr>
          <p:cNvPr id="12" name="object 4"/>
          <p:cNvSpPr/>
          <p:nvPr/>
        </p:nvSpPr>
        <p:spPr>
          <a:xfrm>
            <a:off x="14992" y="-141179"/>
            <a:ext cx="2818150" cy="13104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effectLst>
            <a:glow rad="38100">
              <a:schemeClr val="accent1">
                <a:lumMod val="60000"/>
                <a:lumOff val="40000"/>
                <a:alpha val="28000"/>
              </a:schemeClr>
            </a:glow>
            <a:innerShdw blurRad="63500">
              <a:schemeClr val="tx2">
                <a:lumMod val="50000"/>
                <a:alpha val="97000"/>
              </a:schemeClr>
            </a:innerShdw>
          </a:effectLst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4"/>
          <p:cNvSpPr txBox="1"/>
          <p:nvPr/>
        </p:nvSpPr>
        <p:spPr>
          <a:xfrm>
            <a:off x="837731" y="1440704"/>
            <a:ext cx="6554742" cy="714030"/>
          </a:xfrm>
          <a:prstGeom prst="rect">
            <a:avLst/>
          </a:prstGeom>
        </p:spPr>
        <p:txBody>
          <a:bodyPr wrap="square" lIns="0" tIns="20986" rIns="0" bIns="0" rtlCol="0">
            <a:noAutofit/>
          </a:bodyPr>
          <a:lstStyle/>
          <a:p>
            <a:pPr marL="12700">
              <a:lnSpc>
                <a:spcPts val="3304"/>
              </a:lnSpc>
            </a:pPr>
            <a:r>
              <a:rPr lang="pt-BR" sz="3200" b="1" spc="-6" dirty="0">
                <a:solidFill>
                  <a:srgbClr val="843B0C"/>
                </a:solidFill>
                <a:latin typeface="Calibri"/>
                <a:cs typeface="Calibri"/>
              </a:rPr>
              <a:t>Painéis de Crédito e Débito e MAN</a:t>
            </a:r>
            <a:endParaRPr sz="3200" dirty="0">
              <a:latin typeface="Calibri"/>
              <a:cs typeface="Calibri"/>
            </a:endParaRP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2" y="6249003"/>
            <a:ext cx="12182475" cy="619125"/>
          </a:xfrm>
          <a:prstGeom prst="rect">
            <a:avLst/>
          </a:prstGeom>
        </p:spPr>
      </p:pic>
      <p:sp>
        <p:nvSpPr>
          <p:cNvPr id="9" name="object 4">
            <a:extLst>
              <a:ext uri="{FF2B5EF4-FFF2-40B4-BE49-F238E27FC236}">
                <a16:creationId xmlns:a16="http://schemas.microsoft.com/office/drawing/2014/main" id="{13668DFF-0EF9-4073-8298-599F95949399}"/>
              </a:ext>
            </a:extLst>
          </p:cNvPr>
          <p:cNvSpPr>
            <a:spLocks noChangeAspect="1"/>
          </p:cNvSpPr>
          <p:nvPr/>
        </p:nvSpPr>
        <p:spPr>
          <a:xfrm>
            <a:off x="2772" y="6248591"/>
            <a:ext cx="12204000" cy="63056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4">
            <a:extLst>
              <a:ext uri="{FF2B5EF4-FFF2-40B4-BE49-F238E27FC236}">
                <a16:creationId xmlns:a16="http://schemas.microsoft.com/office/drawing/2014/main" id="{375E808D-789C-4D77-8A73-8FABBC05C584}"/>
              </a:ext>
            </a:extLst>
          </p:cNvPr>
          <p:cNvSpPr txBox="1"/>
          <p:nvPr/>
        </p:nvSpPr>
        <p:spPr>
          <a:xfrm>
            <a:off x="837731" y="2012427"/>
            <a:ext cx="3801380" cy="3160725"/>
          </a:xfrm>
          <a:prstGeom prst="rect">
            <a:avLst/>
          </a:prstGeom>
        </p:spPr>
        <p:txBody>
          <a:bodyPr wrap="square" lIns="0" tIns="20986" rIns="0" bIns="0" rtlCol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BD54E47C-A3C7-41B4-A788-F43714580097}"/>
              </a:ext>
            </a:extLst>
          </p:cNvPr>
          <p:cNvSpPr txBox="1"/>
          <p:nvPr/>
        </p:nvSpPr>
        <p:spPr>
          <a:xfrm>
            <a:off x="837731" y="2007250"/>
            <a:ext cx="5596625" cy="34932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 </a:t>
            </a:r>
            <a:r>
              <a:rPr lang="pt-B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Painel de Créditos </a:t>
            </a:r>
            <a: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 como objetivo gerir o registro de créditos disponíveis para aproveitamento pelo contribuinte e oriundos </a:t>
            </a:r>
            <a:r>
              <a:rPr lang="pt-BR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a)</a:t>
            </a:r>
            <a: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do processo de apuração e recolhimento do ISSQN por meio do MAN ou </a:t>
            </a:r>
            <a:r>
              <a:rPr lang="pt-BR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b)</a:t>
            </a:r>
            <a: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incluídos diretamente pelo Município sujeito ativo.</a:t>
            </a:r>
          </a:p>
          <a:p>
            <a:pPr>
              <a:spcAft>
                <a:spcPts val="600"/>
              </a:spcAft>
            </a:pPr>
            <a: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 </a:t>
            </a:r>
            <a:r>
              <a:rPr lang="pt-B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Painel de Débitos </a:t>
            </a:r>
            <a: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possibilita ao Fisco lançar débitos para que os contribuintes possam efetuar o pagamento pelo MAN. No Painel de Débitos somente o Município sujeito ativo pode lançar débitos aos contribuintes, oriundos </a:t>
            </a:r>
            <a:r>
              <a:rPr lang="pt-BR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a)</a:t>
            </a:r>
            <a: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um Auto de Infração ou </a:t>
            </a:r>
            <a:r>
              <a:rPr lang="pt-BR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b)</a:t>
            </a:r>
            <a: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Um valor a ser cobrado pelo Município de um contribuinte que possua um regime especial de tributação do Município.</a:t>
            </a:r>
            <a:endParaRPr lang="pt-BR" sz="2000" dirty="0"/>
          </a:p>
        </p:txBody>
      </p:sp>
      <p:pic>
        <p:nvPicPr>
          <p:cNvPr id="16" name="Imagem 15">
            <a:hlinkClick r:id="rId6"/>
            <a:extLst>
              <a:ext uri="{FF2B5EF4-FFF2-40B4-BE49-F238E27FC236}">
                <a16:creationId xmlns:a16="http://schemas.microsoft.com/office/drawing/2014/main" id="{EE79664E-4F46-4341-ACD9-A70FA173A5E0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2891" y="1768248"/>
            <a:ext cx="3473042" cy="36490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2448924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2375"/>
            <a:ext cx="12192000" cy="1076918"/>
          </a:xfrm>
          <a:prstGeom prst="rect">
            <a:avLst/>
          </a:prstGeom>
        </p:spPr>
      </p:pic>
      <p:sp>
        <p:nvSpPr>
          <p:cNvPr id="12" name="object 4"/>
          <p:cNvSpPr/>
          <p:nvPr/>
        </p:nvSpPr>
        <p:spPr>
          <a:xfrm>
            <a:off x="14992" y="-141179"/>
            <a:ext cx="2818150" cy="13104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effectLst>
            <a:glow rad="38100">
              <a:schemeClr val="accent1">
                <a:lumMod val="60000"/>
                <a:lumOff val="40000"/>
                <a:alpha val="28000"/>
              </a:schemeClr>
            </a:glow>
            <a:innerShdw blurRad="63500">
              <a:schemeClr val="tx2">
                <a:lumMod val="50000"/>
                <a:alpha val="97000"/>
              </a:schemeClr>
            </a:innerShdw>
          </a:effectLst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2" y="6249003"/>
            <a:ext cx="12182475" cy="619125"/>
          </a:xfrm>
          <a:prstGeom prst="rect">
            <a:avLst/>
          </a:prstGeom>
        </p:spPr>
      </p:pic>
      <p:sp>
        <p:nvSpPr>
          <p:cNvPr id="9" name="object 4">
            <a:extLst>
              <a:ext uri="{FF2B5EF4-FFF2-40B4-BE49-F238E27FC236}">
                <a16:creationId xmlns:a16="http://schemas.microsoft.com/office/drawing/2014/main" id="{13668DFF-0EF9-4073-8298-599F95949399}"/>
              </a:ext>
            </a:extLst>
          </p:cNvPr>
          <p:cNvSpPr>
            <a:spLocks noChangeAspect="1"/>
          </p:cNvSpPr>
          <p:nvPr/>
        </p:nvSpPr>
        <p:spPr>
          <a:xfrm>
            <a:off x="2772" y="6248591"/>
            <a:ext cx="12204000" cy="63056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4">
            <a:extLst>
              <a:ext uri="{FF2B5EF4-FFF2-40B4-BE49-F238E27FC236}">
                <a16:creationId xmlns:a16="http://schemas.microsoft.com/office/drawing/2014/main" id="{375E808D-789C-4D77-8A73-8FABBC05C584}"/>
              </a:ext>
            </a:extLst>
          </p:cNvPr>
          <p:cNvSpPr txBox="1"/>
          <p:nvPr/>
        </p:nvSpPr>
        <p:spPr>
          <a:xfrm>
            <a:off x="837731" y="2012427"/>
            <a:ext cx="3801380" cy="3160725"/>
          </a:xfrm>
          <a:prstGeom prst="rect">
            <a:avLst/>
          </a:prstGeom>
        </p:spPr>
        <p:txBody>
          <a:bodyPr wrap="square" lIns="0" tIns="20986" rIns="0" bIns="0" rtlCol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BD54E47C-A3C7-41B4-A788-F43714580097}"/>
              </a:ext>
            </a:extLst>
          </p:cNvPr>
          <p:cNvSpPr txBox="1"/>
          <p:nvPr/>
        </p:nvSpPr>
        <p:spPr>
          <a:xfrm>
            <a:off x="837731" y="1582480"/>
            <a:ext cx="5596625" cy="36317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pt-BR" sz="2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Módulo de Apuração Nacional – MAN </a:t>
            </a:r>
          </a:p>
          <a:p>
            <a:pPr>
              <a:spcAft>
                <a:spcPts val="600"/>
              </a:spcAft>
            </a:pPr>
            <a: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 Módulo de Apuração Nacional objetiva, primordialmente, </a:t>
            </a:r>
            <a:r>
              <a:rPr lang="pt-BR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a)</a:t>
            </a:r>
            <a: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possibilitar ao usuário a seleção das NFS-e que deverão ser pagas; </a:t>
            </a:r>
            <a:r>
              <a:rPr lang="pt-BR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b)</a:t>
            </a:r>
            <a: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apurar o ISSQN devido; </a:t>
            </a:r>
            <a:r>
              <a:rPr lang="pt-BR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c)</a:t>
            </a:r>
            <a: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emitir o documento nacional de arrecadação. </a:t>
            </a:r>
          </a:p>
          <a:p>
            <a:pPr>
              <a:spcAft>
                <a:spcPts val="600"/>
              </a:spcAft>
            </a:pPr>
            <a: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Além disso, outras funcionalidades de consulta e controle dos documentos fiscais, declarações e guias de recolhimento estão disponíveis concomitantemente com as integrações realizadas com outros sistemas, a fim de realizar a apuração e recolhimento do ISSQN devido pelo contribuinte (ou responsável tributário) ao Município sujeito ativo.</a:t>
            </a:r>
            <a:endParaRPr lang="pt-BR" sz="2000" dirty="0"/>
          </a:p>
        </p:txBody>
      </p:sp>
      <p:pic>
        <p:nvPicPr>
          <p:cNvPr id="16" name="Imagem 15">
            <a:hlinkClick r:id="rId6"/>
            <a:extLst>
              <a:ext uri="{FF2B5EF4-FFF2-40B4-BE49-F238E27FC236}">
                <a16:creationId xmlns:a16="http://schemas.microsoft.com/office/drawing/2014/main" id="{EE79664E-4F46-4341-ACD9-A70FA173A5E0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2891" y="1768248"/>
            <a:ext cx="3473042" cy="36490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9634238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2375"/>
            <a:ext cx="12192000" cy="1076918"/>
          </a:xfrm>
          <a:prstGeom prst="rect">
            <a:avLst/>
          </a:prstGeom>
        </p:spPr>
      </p:pic>
      <p:sp>
        <p:nvSpPr>
          <p:cNvPr id="12" name="object 4"/>
          <p:cNvSpPr/>
          <p:nvPr/>
        </p:nvSpPr>
        <p:spPr>
          <a:xfrm>
            <a:off x="14992" y="-141179"/>
            <a:ext cx="2818150" cy="13104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effectLst>
            <a:glow rad="38100">
              <a:schemeClr val="accent1">
                <a:lumMod val="60000"/>
                <a:lumOff val="40000"/>
                <a:alpha val="28000"/>
              </a:schemeClr>
            </a:glow>
            <a:innerShdw blurRad="63500">
              <a:schemeClr val="tx2">
                <a:lumMod val="50000"/>
                <a:alpha val="97000"/>
              </a:schemeClr>
            </a:innerShdw>
          </a:effectLst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2"/>
          <p:cNvSpPr txBox="1"/>
          <p:nvPr/>
        </p:nvSpPr>
        <p:spPr>
          <a:xfrm>
            <a:off x="1149292" y="2332140"/>
            <a:ext cx="9773174" cy="2841012"/>
          </a:xfrm>
          <a:prstGeom prst="rect">
            <a:avLst/>
          </a:prstGeom>
        </p:spPr>
        <p:txBody>
          <a:bodyPr wrap="square" lIns="0" tIns="18415" rIns="0" bIns="0" rtlCol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23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2" y="6249003"/>
            <a:ext cx="12182475" cy="619125"/>
          </a:xfrm>
          <a:prstGeom prst="rect">
            <a:avLst/>
          </a:prstGeom>
        </p:spPr>
      </p:pic>
      <p:sp>
        <p:nvSpPr>
          <p:cNvPr id="9" name="object 4">
            <a:extLst>
              <a:ext uri="{FF2B5EF4-FFF2-40B4-BE49-F238E27FC236}">
                <a16:creationId xmlns:a16="http://schemas.microsoft.com/office/drawing/2014/main" id="{13668DFF-0EF9-4073-8298-599F95949399}"/>
              </a:ext>
            </a:extLst>
          </p:cNvPr>
          <p:cNvSpPr>
            <a:spLocks noChangeAspect="1"/>
          </p:cNvSpPr>
          <p:nvPr/>
        </p:nvSpPr>
        <p:spPr>
          <a:xfrm>
            <a:off x="2772" y="6248591"/>
            <a:ext cx="12204000" cy="63056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451A0E90-EDDB-48A0-8612-3CB97BAAA240}"/>
              </a:ext>
            </a:extLst>
          </p:cNvPr>
          <p:cNvSpPr txBox="1"/>
          <p:nvPr/>
        </p:nvSpPr>
        <p:spPr>
          <a:xfrm>
            <a:off x="9728673" y="3633545"/>
            <a:ext cx="1374005" cy="669414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t-BR" sz="1875" b="1" dirty="0">
                <a:solidFill>
                  <a:prstClr val="white"/>
                </a:solidFill>
                <a:cs typeface="Arial" panose="020B0604020202020204" pitchFamily="34" charset="0"/>
              </a:rPr>
              <a:t>Sistema de </a:t>
            </a:r>
            <a:r>
              <a:rPr lang="pt-BR" b="1" dirty="0">
                <a:solidFill>
                  <a:prstClr val="white"/>
                </a:solidFill>
                <a:cs typeface="Arial" panose="020B0604020202020204" pitchFamily="34" charset="0"/>
              </a:rPr>
              <a:t>Arrecadação</a:t>
            </a:r>
          </a:p>
        </p:txBody>
      </p:sp>
      <p:grpSp>
        <p:nvGrpSpPr>
          <p:cNvPr id="10" name="Grupo 27">
            <a:extLst>
              <a:ext uri="{FF2B5EF4-FFF2-40B4-BE49-F238E27FC236}">
                <a16:creationId xmlns:a16="http://schemas.microsoft.com/office/drawing/2014/main" id="{B52B9F1F-60FF-4838-BD77-25828AD5E852}"/>
              </a:ext>
            </a:extLst>
          </p:cNvPr>
          <p:cNvGrpSpPr/>
          <p:nvPr/>
        </p:nvGrpSpPr>
        <p:grpSpPr>
          <a:xfrm>
            <a:off x="650870" y="1941307"/>
            <a:ext cx="1951723" cy="1540098"/>
            <a:chOff x="4813553" y="2061703"/>
            <a:chExt cx="3314700" cy="2584032"/>
          </a:xfrm>
        </p:grpSpPr>
        <p:sp>
          <p:nvSpPr>
            <p:cNvPr id="15" name="Retângulo 14">
              <a:extLst>
                <a:ext uri="{FF2B5EF4-FFF2-40B4-BE49-F238E27FC236}">
                  <a16:creationId xmlns:a16="http://schemas.microsoft.com/office/drawing/2014/main" id="{DA8FB688-EB7C-489B-8A5F-F6CFCE79FAFF}"/>
                </a:ext>
              </a:extLst>
            </p:cNvPr>
            <p:cNvSpPr/>
            <p:nvPr/>
          </p:nvSpPr>
          <p:spPr>
            <a:xfrm>
              <a:off x="6448990" y="4301039"/>
              <a:ext cx="403586" cy="344696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prstClr val="white"/>
                </a:solidFill>
              </a:endParaRPr>
            </a:p>
          </p:txBody>
        </p:sp>
        <p:sp>
          <p:nvSpPr>
            <p:cNvPr id="16" name="Retângulo 15">
              <a:extLst>
                <a:ext uri="{FF2B5EF4-FFF2-40B4-BE49-F238E27FC236}">
                  <a16:creationId xmlns:a16="http://schemas.microsoft.com/office/drawing/2014/main" id="{AD5EB2F7-0B75-4DC9-A118-86742E84E512}"/>
                </a:ext>
              </a:extLst>
            </p:cNvPr>
            <p:cNvSpPr/>
            <p:nvPr/>
          </p:nvSpPr>
          <p:spPr>
            <a:xfrm>
              <a:off x="5865739" y="4301039"/>
              <a:ext cx="403586" cy="344696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prstClr val="white"/>
                </a:solidFill>
              </a:endParaRPr>
            </a:p>
          </p:txBody>
        </p:sp>
        <p:pic>
          <p:nvPicPr>
            <p:cNvPr id="17" name="Imagem 16">
              <a:extLst>
                <a:ext uri="{FF2B5EF4-FFF2-40B4-BE49-F238E27FC236}">
                  <a16:creationId xmlns:a16="http://schemas.microsoft.com/office/drawing/2014/main" id="{E36C934A-B1D4-44DD-BF45-824538209D8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13553" y="2061703"/>
              <a:ext cx="3314700" cy="2466975"/>
            </a:xfrm>
            <a:prstGeom prst="rect">
              <a:avLst/>
            </a:prstGeom>
          </p:spPr>
        </p:pic>
      </p:grpSp>
      <p:pic>
        <p:nvPicPr>
          <p:cNvPr id="18" name="Imagem 17">
            <a:extLst>
              <a:ext uri="{FF2B5EF4-FFF2-40B4-BE49-F238E27FC236}">
                <a16:creationId xmlns:a16="http://schemas.microsoft.com/office/drawing/2014/main" id="{32E293FB-CFEA-4F98-9DD2-7BCE52852C1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9022" y="1753393"/>
            <a:ext cx="1996681" cy="18510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9" name="Seta para a direita 26">
            <a:extLst>
              <a:ext uri="{FF2B5EF4-FFF2-40B4-BE49-F238E27FC236}">
                <a16:creationId xmlns:a16="http://schemas.microsoft.com/office/drawing/2014/main" id="{1A44DCB8-4B1A-4103-A56A-5ADAB192605A}"/>
              </a:ext>
            </a:extLst>
          </p:cNvPr>
          <p:cNvSpPr/>
          <p:nvPr/>
        </p:nvSpPr>
        <p:spPr>
          <a:xfrm rot="10800000">
            <a:off x="7678942" y="3040793"/>
            <a:ext cx="1069019" cy="632375"/>
          </a:xfrm>
          <a:prstGeom prst="rightArrow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688">
              <a:solidFill>
                <a:prstClr val="white"/>
              </a:solidFill>
            </a:endParaRPr>
          </a:p>
        </p:txBody>
      </p:sp>
      <p:pic>
        <p:nvPicPr>
          <p:cNvPr id="20" name="Imagem 19">
            <a:extLst>
              <a:ext uri="{FF2B5EF4-FFF2-40B4-BE49-F238E27FC236}">
                <a16:creationId xmlns:a16="http://schemas.microsoft.com/office/drawing/2014/main" id="{B885774B-232D-434B-BD91-02A9E870203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1556" y="1145481"/>
            <a:ext cx="1621898" cy="16187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" name="CaixaDeTexto 20">
            <a:extLst>
              <a:ext uri="{FF2B5EF4-FFF2-40B4-BE49-F238E27FC236}">
                <a16:creationId xmlns:a16="http://schemas.microsoft.com/office/drawing/2014/main" id="{4452C9EF-CDC4-48EC-9288-ADBA1E7165EC}"/>
              </a:ext>
            </a:extLst>
          </p:cNvPr>
          <p:cNvSpPr txBox="1"/>
          <p:nvPr/>
        </p:nvSpPr>
        <p:spPr>
          <a:xfrm>
            <a:off x="4464198" y="2937478"/>
            <a:ext cx="2509889" cy="646331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t-BR" b="1" dirty="0">
                <a:solidFill>
                  <a:prstClr val="white"/>
                </a:solidFill>
                <a:cs typeface="Arial" panose="020B0604020202020204" pitchFamily="34" charset="0"/>
              </a:rPr>
              <a:t>Declaração de Apuração Nacional - DAN</a:t>
            </a:r>
          </a:p>
        </p:txBody>
      </p:sp>
      <p:sp>
        <p:nvSpPr>
          <p:cNvPr id="22" name="Seta para a direita 24">
            <a:extLst>
              <a:ext uri="{FF2B5EF4-FFF2-40B4-BE49-F238E27FC236}">
                <a16:creationId xmlns:a16="http://schemas.microsoft.com/office/drawing/2014/main" id="{F48A4ABD-21C9-4C8E-BE0D-D854EB6CD6FD}"/>
              </a:ext>
            </a:extLst>
          </p:cNvPr>
          <p:cNvSpPr/>
          <p:nvPr/>
        </p:nvSpPr>
        <p:spPr>
          <a:xfrm>
            <a:off x="7735345" y="2252359"/>
            <a:ext cx="1017512" cy="658216"/>
          </a:xfrm>
          <a:prstGeom prst="rightArrow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688">
              <a:solidFill>
                <a:prstClr val="white"/>
              </a:solidFill>
            </a:endParaRPr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8FD7989E-2B02-4967-AF08-6E7486E17674}"/>
              </a:ext>
            </a:extLst>
          </p:cNvPr>
          <p:cNvSpPr txBox="1"/>
          <p:nvPr/>
        </p:nvSpPr>
        <p:spPr>
          <a:xfrm>
            <a:off x="2798589" y="1480790"/>
            <a:ext cx="1269783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>
                <a:solidFill>
                  <a:prstClr val="black"/>
                </a:solidFill>
                <a:cs typeface="Arial" panose="020B0604020202020204" pitchFamily="34" charset="0"/>
              </a:rPr>
              <a:t>Regras de Validação</a:t>
            </a:r>
          </a:p>
        </p:txBody>
      </p:sp>
      <p:sp>
        <p:nvSpPr>
          <p:cNvPr id="24" name="CaixaDeTexto 23">
            <a:extLst>
              <a:ext uri="{FF2B5EF4-FFF2-40B4-BE49-F238E27FC236}">
                <a16:creationId xmlns:a16="http://schemas.microsoft.com/office/drawing/2014/main" id="{A48EC705-E089-451D-BD1C-47D9DA478904}"/>
              </a:ext>
            </a:extLst>
          </p:cNvPr>
          <p:cNvSpPr txBox="1"/>
          <p:nvPr/>
        </p:nvSpPr>
        <p:spPr>
          <a:xfrm>
            <a:off x="2297630" y="3766346"/>
            <a:ext cx="22717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>
                <a:solidFill>
                  <a:prstClr val="black"/>
                </a:solidFill>
                <a:cs typeface="Arial" panose="020B0604020202020204" pitchFamily="34" charset="0"/>
              </a:rPr>
              <a:t>Eventos:</a:t>
            </a:r>
          </a:p>
          <a:p>
            <a:r>
              <a:rPr lang="pt-BR" b="1" dirty="0">
                <a:solidFill>
                  <a:prstClr val="black"/>
                </a:solidFill>
                <a:cs typeface="Arial" panose="020B0604020202020204" pitchFamily="34" charset="0"/>
              </a:rPr>
              <a:t>1. Inclusão em DAN</a:t>
            </a:r>
          </a:p>
          <a:p>
            <a:r>
              <a:rPr lang="pt-BR" b="1" dirty="0">
                <a:solidFill>
                  <a:prstClr val="black"/>
                </a:solidFill>
                <a:cs typeface="Arial" panose="020B0604020202020204" pitchFamily="34" charset="0"/>
              </a:rPr>
              <a:t>2. Tributos Recolhidos</a:t>
            </a:r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3E976C69-0B6E-45A7-920C-09C8498A7A8E}"/>
              </a:ext>
            </a:extLst>
          </p:cNvPr>
          <p:cNvSpPr txBox="1"/>
          <p:nvPr/>
        </p:nvSpPr>
        <p:spPr>
          <a:xfrm>
            <a:off x="7536648" y="1590267"/>
            <a:ext cx="1353606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>
                <a:solidFill>
                  <a:prstClr val="black"/>
                </a:solidFill>
                <a:cs typeface="Arial" panose="020B0604020202020204" pitchFamily="34" charset="0"/>
              </a:rPr>
              <a:t>Número da DAN</a:t>
            </a:r>
          </a:p>
        </p:txBody>
      </p:sp>
      <p:sp>
        <p:nvSpPr>
          <p:cNvPr id="26" name="CaixaDeTexto 25">
            <a:extLst>
              <a:ext uri="{FF2B5EF4-FFF2-40B4-BE49-F238E27FC236}">
                <a16:creationId xmlns:a16="http://schemas.microsoft.com/office/drawing/2014/main" id="{D3F829FE-5ED9-479A-9985-6A539414DFAF}"/>
              </a:ext>
            </a:extLst>
          </p:cNvPr>
          <p:cNvSpPr txBox="1"/>
          <p:nvPr/>
        </p:nvSpPr>
        <p:spPr>
          <a:xfrm>
            <a:off x="7014199" y="3803386"/>
            <a:ext cx="23985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>
                <a:solidFill>
                  <a:prstClr val="black"/>
                </a:solidFill>
                <a:cs typeface="Arial" panose="020B0604020202020204" pitchFamily="34" charset="0"/>
              </a:rPr>
              <a:t>1. Documento Nacional de Arrecadação - DNA</a:t>
            </a:r>
          </a:p>
          <a:p>
            <a:r>
              <a:rPr lang="pt-BR" b="1" dirty="0">
                <a:solidFill>
                  <a:prstClr val="black"/>
                </a:solidFill>
                <a:cs typeface="Arial" panose="020B0604020202020204" pitchFamily="34" charset="0"/>
              </a:rPr>
              <a:t>2. Recolhimento</a:t>
            </a:r>
          </a:p>
        </p:txBody>
      </p:sp>
      <p:sp>
        <p:nvSpPr>
          <p:cNvPr id="27" name="Seta para a direita 35">
            <a:extLst>
              <a:ext uri="{FF2B5EF4-FFF2-40B4-BE49-F238E27FC236}">
                <a16:creationId xmlns:a16="http://schemas.microsoft.com/office/drawing/2014/main" id="{440A549C-A61D-4990-B90B-889A0778967C}"/>
              </a:ext>
            </a:extLst>
          </p:cNvPr>
          <p:cNvSpPr/>
          <p:nvPr/>
        </p:nvSpPr>
        <p:spPr>
          <a:xfrm rot="10800000">
            <a:off x="2954654" y="3003750"/>
            <a:ext cx="960293" cy="632375"/>
          </a:xfrm>
          <a:prstGeom prst="rightArrow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688">
              <a:solidFill>
                <a:prstClr val="white"/>
              </a:solidFill>
            </a:endParaRPr>
          </a:p>
        </p:txBody>
      </p:sp>
      <p:sp>
        <p:nvSpPr>
          <p:cNvPr id="28" name="Seta para a direita 36">
            <a:extLst>
              <a:ext uri="{FF2B5EF4-FFF2-40B4-BE49-F238E27FC236}">
                <a16:creationId xmlns:a16="http://schemas.microsoft.com/office/drawing/2014/main" id="{8FD4489F-4660-43D5-962F-3A68DED30876}"/>
              </a:ext>
            </a:extLst>
          </p:cNvPr>
          <p:cNvSpPr/>
          <p:nvPr/>
        </p:nvSpPr>
        <p:spPr>
          <a:xfrm>
            <a:off x="3011056" y="2215314"/>
            <a:ext cx="914025" cy="658216"/>
          </a:xfrm>
          <a:prstGeom prst="rightArrow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688">
              <a:solidFill>
                <a:prstClr val="white"/>
              </a:solidFill>
            </a:endParaRPr>
          </a:p>
        </p:txBody>
      </p:sp>
      <p:sp>
        <p:nvSpPr>
          <p:cNvPr id="29" name="Seta para a direita 37">
            <a:extLst>
              <a:ext uri="{FF2B5EF4-FFF2-40B4-BE49-F238E27FC236}">
                <a16:creationId xmlns:a16="http://schemas.microsoft.com/office/drawing/2014/main" id="{E69F401E-D51B-48E4-8160-5F1EFD3F76E2}"/>
              </a:ext>
            </a:extLst>
          </p:cNvPr>
          <p:cNvSpPr/>
          <p:nvPr/>
        </p:nvSpPr>
        <p:spPr>
          <a:xfrm rot="5400000">
            <a:off x="4864641" y="4019363"/>
            <a:ext cx="1017512" cy="658216"/>
          </a:xfrm>
          <a:prstGeom prst="rightArrow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688">
              <a:solidFill>
                <a:prstClr val="white"/>
              </a:solidFill>
            </a:endParaRPr>
          </a:p>
        </p:txBody>
      </p:sp>
      <p:sp>
        <p:nvSpPr>
          <p:cNvPr id="30" name="Seta para a direita 38">
            <a:extLst>
              <a:ext uri="{FF2B5EF4-FFF2-40B4-BE49-F238E27FC236}">
                <a16:creationId xmlns:a16="http://schemas.microsoft.com/office/drawing/2014/main" id="{B0FFE387-01A5-4265-BB10-060311464CD7}"/>
              </a:ext>
            </a:extLst>
          </p:cNvPr>
          <p:cNvSpPr/>
          <p:nvPr/>
        </p:nvSpPr>
        <p:spPr>
          <a:xfrm rot="16200000">
            <a:off x="5539495" y="4019363"/>
            <a:ext cx="1017512" cy="658216"/>
          </a:xfrm>
          <a:prstGeom prst="rightArrow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688">
              <a:solidFill>
                <a:prstClr val="white"/>
              </a:solidFill>
            </a:endParaRPr>
          </a:p>
        </p:txBody>
      </p:sp>
      <p:pic>
        <p:nvPicPr>
          <p:cNvPr id="31" name="Imagem 30">
            <a:extLst>
              <a:ext uri="{FF2B5EF4-FFF2-40B4-BE49-F238E27FC236}">
                <a16:creationId xmlns:a16="http://schemas.microsoft.com/office/drawing/2014/main" id="{FD807A6B-B373-4999-84CE-CB625845548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2832" y="5063273"/>
            <a:ext cx="1839345" cy="1035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2" name="CaixaDeTexto 31">
            <a:extLst>
              <a:ext uri="{FF2B5EF4-FFF2-40B4-BE49-F238E27FC236}">
                <a16:creationId xmlns:a16="http://schemas.microsoft.com/office/drawing/2014/main" id="{A7DE2845-22FD-4F7F-97BE-AC808B3F378C}"/>
              </a:ext>
            </a:extLst>
          </p:cNvPr>
          <p:cNvSpPr txBox="1"/>
          <p:nvPr/>
        </p:nvSpPr>
        <p:spPr>
          <a:xfrm>
            <a:off x="6731971" y="5063273"/>
            <a:ext cx="1245960" cy="957955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t-BR" sz="1875" b="1" dirty="0">
                <a:solidFill>
                  <a:prstClr val="white"/>
                </a:solidFill>
                <a:cs typeface="Arial" panose="020B0604020202020204" pitchFamily="34" charset="0"/>
              </a:rPr>
              <a:t>Painéis de </a:t>
            </a:r>
            <a:r>
              <a:rPr lang="pt-BR" b="1" dirty="0">
                <a:solidFill>
                  <a:prstClr val="white"/>
                </a:solidFill>
                <a:cs typeface="Arial" panose="020B0604020202020204" pitchFamily="34" charset="0"/>
              </a:rPr>
              <a:t>Créditos</a:t>
            </a:r>
            <a:r>
              <a:rPr lang="pt-BR" sz="1875" b="1" dirty="0">
                <a:solidFill>
                  <a:prstClr val="white"/>
                </a:solidFill>
                <a:cs typeface="Arial" panose="020B0604020202020204" pitchFamily="34" charset="0"/>
              </a:rPr>
              <a:t> e Débitos</a:t>
            </a:r>
          </a:p>
        </p:txBody>
      </p:sp>
    </p:spTree>
    <p:extLst>
      <p:ext uri="{BB962C8B-B14F-4D97-AF65-F5344CB8AC3E}">
        <p14:creationId xmlns:p14="http://schemas.microsoft.com/office/powerpoint/2010/main" val="334620906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6"/>
          <p:cNvSpPr/>
          <p:nvPr/>
        </p:nvSpPr>
        <p:spPr>
          <a:xfrm>
            <a:off x="7147359" y="2129911"/>
            <a:ext cx="4176461" cy="831234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18"/>
          <p:cNvSpPr/>
          <p:nvPr/>
        </p:nvSpPr>
        <p:spPr>
          <a:xfrm>
            <a:off x="4160030" y="5005460"/>
            <a:ext cx="4176460" cy="817255"/>
          </a:xfrm>
          <a:prstGeom prst="rect">
            <a:avLst/>
          </a:prstGeom>
          <a:solidFill>
            <a:srgbClr val="F4732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20"/>
          <p:cNvSpPr/>
          <p:nvPr/>
        </p:nvSpPr>
        <p:spPr>
          <a:xfrm>
            <a:off x="1221574" y="2129911"/>
            <a:ext cx="4176461" cy="81725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21"/>
          <p:cNvSpPr/>
          <p:nvPr/>
        </p:nvSpPr>
        <p:spPr>
          <a:xfrm>
            <a:off x="447167" y="2129911"/>
            <a:ext cx="1237862" cy="87365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6"/>
          <p:cNvSpPr txBox="1"/>
          <p:nvPr/>
        </p:nvSpPr>
        <p:spPr>
          <a:xfrm>
            <a:off x="447167" y="1307096"/>
            <a:ext cx="6222081" cy="387446"/>
          </a:xfrm>
          <a:prstGeom prst="rect">
            <a:avLst/>
          </a:prstGeom>
        </p:spPr>
        <p:txBody>
          <a:bodyPr wrap="square" lIns="0" tIns="19494" rIns="0" bIns="0" rtlCol="0">
            <a:noAutofit/>
          </a:bodyPr>
          <a:lstStyle/>
          <a:p>
            <a:pPr marL="12700">
              <a:lnSpc>
                <a:spcPts val="3070"/>
              </a:lnSpc>
            </a:pPr>
            <a:r>
              <a:rPr sz="3000" b="1" spc="0" dirty="0" err="1">
                <a:solidFill>
                  <a:schemeClr val="accent2">
                    <a:lumMod val="75000"/>
                  </a:schemeClr>
                </a:solidFill>
                <a:cs typeface="Arial"/>
              </a:rPr>
              <a:t>Entregas</a:t>
            </a:r>
            <a:r>
              <a:rPr lang="pt-BR" sz="3000" b="1" spc="0" dirty="0">
                <a:solidFill>
                  <a:schemeClr val="accent2">
                    <a:lumMod val="75000"/>
                  </a:schemeClr>
                </a:solidFill>
                <a:cs typeface="Arial"/>
              </a:rPr>
              <a:t> </a:t>
            </a:r>
            <a:r>
              <a:rPr lang="pt-BR" sz="3000" b="1" spc="1" dirty="0">
                <a:solidFill>
                  <a:schemeClr val="accent2">
                    <a:lumMod val="75000"/>
                  </a:schemeClr>
                </a:solidFill>
                <a:cs typeface="Arial"/>
              </a:rPr>
              <a:t>previstas SN NFS-e para 2021:</a:t>
            </a:r>
            <a:endParaRPr lang="pt-BR" sz="3000" b="1" dirty="0">
              <a:solidFill>
                <a:schemeClr val="accent2">
                  <a:lumMod val="75000"/>
                </a:schemeClr>
              </a:solidFill>
              <a:cs typeface="Arial"/>
            </a:endParaRPr>
          </a:p>
          <a:p>
            <a:pPr marL="12700">
              <a:lnSpc>
                <a:spcPts val="3070"/>
              </a:lnSpc>
            </a:pPr>
            <a:endParaRPr sz="2900" b="1" dirty="0">
              <a:solidFill>
                <a:schemeClr val="accent2">
                  <a:lumMod val="7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14" name="object 4"/>
          <p:cNvSpPr txBox="1"/>
          <p:nvPr/>
        </p:nvSpPr>
        <p:spPr>
          <a:xfrm>
            <a:off x="7419997" y="2346909"/>
            <a:ext cx="3923796" cy="303123"/>
          </a:xfrm>
          <a:prstGeom prst="rect">
            <a:avLst/>
          </a:prstGeom>
        </p:spPr>
        <p:txBody>
          <a:bodyPr wrap="square" lIns="0" tIns="27305" rIns="0" bIns="0" rtlCol="0">
            <a:noAutofit/>
          </a:bodyPr>
          <a:lstStyle/>
          <a:p>
            <a:pPr marL="249532" marR="286038" algn="ctr"/>
            <a:r>
              <a:rPr spc="-7" dirty="0" err="1">
                <a:solidFill>
                  <a:srgbClr val="FFFFFF"/>
                </a:solidFill>
                <a:latin typeface="Calibri"/>
                <a:cs typeface="Calibri"/>
              </a:rPr>
              <a:t>Ambiente</a:t>
            </a:r>
            <a:r>
              <a:rPr spc="-7" dirty="0">
                <a:solidFill>
                  <a:srgbClr val="FFFFFF"/>
                </a:solidFill>
                <a:latin typeface="Calibri"/>
                <a:cs typeface="Calibri"/>
              </a:rPr>
              <a:t> de</a:t>
            </a:r>
            <a:r>
              <a:rPr lang="pt-BR" spc="-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>
                <a:solidFill>
                  <a:srgbClr val="FFFFFF"/>
                </a:solidFill>
                <a:latin typeface="Calibri"/>
                <a:cs typeface="Calibri"/>
              </a:rPr>
              <a:t>Dados </a:t>
            </a:r>
            <a:r>
              <a:rPr lang="pt-BR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dirty="0" err="1">
                <a:solidFill>
                  <a:srgbClr val="FFFFFF"/>
                </a:solidFill>
                <a:latin typeface="Calibri"/>
                <a:cs typeface="Calibri"/>
              </a:rPr>
              <a:t>acional</a:t>
            </a:r>
            <a:r>
              <a:rPr lang="pt-BR" dirty="0">
                <a:solidFill>
                  <a:srgbClr val="FFFFFF"/>
                </a:solidFill>
                <a:latin typeface="Calibri"/>
                <a:cs typeface="Calibri"/>
              </a:rPr>
              <a:t> - ADN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15" name="object 3"/>
          <p:cNvSpPr txBox="1"/>
          <p:nvPr/>
        </p:nvSpPr>
        <p:spPr>
          <a:xfrm>
            <a:off x="4733786" y="5214114"/>
            <a:ext cx="3602704" cy="302534"/>
          </a:xfrm>
          <a:prstGeom prst="rect">
            <a:avLst/>
          </a:prstGeom>
        </p:spPr>
        <p:txBody>
          <a:bodyPr wrap="square" lIns="0" tIns="27305" rIns="0" bIns="0" rtlCol="0">
            <a:noAutofit/>
          </a:bodyPr>
          <a:lstStyle/>
          <a:p>
            <a:pPr marL="12700"/>
            <a:r>
              <a:rPr sz="2000" spc="-2" dirty="0" err="1">
                <a:solidFill>
                  <a:srgbClr val="FFFFFF"/>
                </a:solidFill>
                <a:cs typeface="Calibri"/>
              </a:rPr>
              <a:t>Emissor</a:t>
            </a:r>
            <a:r>
              <a:rPr lang="pt-BR" sz="2000" spc="-2" dirty="0">
                <a:solidFill>
                  <a:srgbClr val="FFFFFF"/>
                </a:solidFill>
                <a:cs typeface="Calibri"/>
              </a:rPr>
              <a:t>es</a:t>
            </a:r>
            <a:r>
              <a:rPr sz="2000" spc="-2" dirty="0">
                <a:solidFill>
                  <a:srgbClr val="FFFFFF"/>
                </a:solidFill>
                <a:cs typeface="Calibri"/>
              </a:rPr>
              <a:t> </a:t>
            </a:r>
            <a:r>
              <a:rPr sz="2000" spc="-2" dirty="0" err="1">
                <a:solidFill>
                  <a:srgbClr val="FFFFFF"/>
                </a:solidFill>
                <a:cs typeface="Calibri"/>
              </a:rPr>
              <a:t>Público</a:t>
            </a:r>
            <a:r>
              <a:rPr lang="pt-BR" sz="2000" spc="-2" dirty="0">
                <a:solidFill>
                  <a:srgbClr val="FFFFFF"/>
                </a:solidFill>
                <a:cs typeface="Calibri"/>
              </a:rPr>
              <a:t>s - Web e Móvel</a:t>
            </a:r>
            <a:endParaRPr sz="2000" dirty="0">
              <a:cs typeface="Calibri"/>
            </a:endParaRPr>
          </a:p>
        </p:txBody>
      </p:sp>
      <p:sp>
        <p:nvSpPr>
          <p:cNvPr id="16" name="object 2"/>
          <p:cNvSpPr txBox="1"/>
          <p:nvPr/>
        </p:nvSpPr>
        <p:spPr>
          <a:xfrm>
            <a:off x="2590137" y="2346082"/>
            <a:ext cx="1707053" cy="323086"/>
          </a:xfrm>
          <a:prstGeom prst="rect">
            <a:avLst/>
          </a:prstGeom>
        </p:spPr>
        <p:txBody>
          <a:bodyPr wrap="square" lIns="0" tIns="27305" rIns="0" bIns="0" rtlCol="0">
            <a:noAutofit/>
          </a:bodyPr>
          <a:lstStyle/>
          <a:p>
            <a:pPr marL="12700"/>
            <a:r>
              <a:rPr sz="2000" spc="-12" dirty="0">
                <a:solidFill>
                  <a:srgbClr val="FFFFFF"/>
                </a:solidFill>
                <a:latin typeface="Calibri"/>
                <a:cs typeface="Calibri"/>
              </a:rPr>
              <a:t>Portal da NFS-e</a:t>
            </a:r>
            <a:endParaRPr sz="2000" dirty="0">
              <a:latin typeface="Calibri"/>
              <a:cs typeface="Calibri"/>
            </a:endParaRPr>
          </a:p>
        </p:txBody>
      </p:sp>
      <p:pic>
        <p:nvPicPr>
          <p:cNvPr id="29" name="Imagem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2375"/>
            <a:ext cx="12192000" cy="1076918"/>
          </a:xfrm>
          <a:prstGeom prst="rect">
            <a:avLst/>
          </a:prstGeom>
        </p:spPr>
      </p:pic>
      <p:sp>
        <p:nvSpPr>
          <p:cNvPr id="30" name="object 4"/>
          <p:cNvSpPr/>
          <p:nvPr/>
        </p:nvSpPr>
        <p:spPr>
          <a:xfrm>
            <a:off x="14992" y="-141179"/>
            <a:ext cx="2818150" cy="13104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effectLst>
            <a:glow rad="38100">
              <a:schemeClr val="accent1">
                <a:lumMod val="60000"/>
                <a:lumOff val="40000"/>
                <a:alpha val="28000"/>
              </a:schemeClr>
            </a:glow>
            <a:innerShdw blurRad="63500">
              <a:schemeClr val="tx2">
                <a:lumMod val="50000"/>
                <a:alpha val="97000"/>
              </a:schemeClr>
            </a:innerShdw>
          </a:effectLst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pic>
        <p:nvPicPr>
          <p:cNvPr id="17" name="Imagem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62" y="6249003"/>
            <a:ext cx="12182475" cy="619125"/>
          </a:xfrm>
          <a:prstGeom prst="rect">
            <a:avLst/>
          </a:prstGeom>
        </p:spPr>
      </p:pic>
      <p:sp>
        <p:nvSpPr>
          <p:cNvPr id="23" name="object 4">
            <a:extLst>
              <a:ext uri="{FF2B5EF4-FFF2-40B4-BE49-F238E27FC236}">
                <a16:creationId xmlns:a16="http://schemas.microsoft.com/office/drawing/2014/main" id="{08BC82AD-595A-4317-95B9-E1C0A06819B1}"/>
              </a:ext>
            </a:extLst>
          </p:cNvPr>
          <p:cNvSpPr>
            <a:spLocks noChangeAspect="1"/>
          </p:cNvSpPr>
          <p:nvPr/>
        </p:nvSpPr>
        <p:spPr>
          <a:xfrm>
            <a:off x="2772" y="6248591"/>
            <a:ext cx="12204000" cy="63056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" name="object 20">
            <a:extLst>
              <a:ext uri="{FF2B5EF4-FFF2-40B4-BE49-F238E27FC236}">
                <a16:creationId xmlns:a16="http://schemas.microsoft.com/office/drawing/2014/main" id="{532935B5-561B-4AF1-9D8C-A0782C60B0D0}"/>
              </a:ext>
            </a:extLst>
          </p:cNvPr>
          <p:cNvSpPr/>
          <p:nvPr/>
        </p:nvSpPr>
        <p:spPr>
          <a:xfrm>
            <a:off x="1194173" y="3554655"/>
            <a:ext cx="4203861" cy="848294"/>
          </a:xfrm>
          <a:prstGeom prst="rect">
            <a:avLst/>
          </a:prstGeom>
          <a:solidFill>
            <a:srgbClr val="5E17DF"/>
          </a:solidFill>
        </p:spPr>
        <p:txBody>
          <a:bodyPr wrap="square" lIns="0" tIns="0" rIns="0" bIns="0" rtlCol="0">
            <a:noAutofit/>
          </a:bodyPr>
          <a:lstStyle/>
          <a:p>
            <a:endParaRPr dirty="0"/>
          </a:p>
        </p:txBody>
      </p:sp>
      <p:sp>
        <p:nvSpPr>
          <p:cNvPr id="24" name="object 2">
            <a:extLst>
              <a:ext uri="{FF2B5EF4-FFF2-40B4-BE49-F238E27FC236}">
                <a16:creationId xmlns:a16="http://schemas.microsoft.com/office/drawing/2014/main" id="{75B036DB-B86E-465C-9479-E149C6F96181}"/>
              </a:ext>
            </a:extLst>
          </p:cNvPr>
          <p:cNvSpPr txBox="1"/>
          <p:nvPr/>
        </p:nvSpPr>
        <p:spPr>
          <a:xfrm>
            <a:off x="2422005" y="3672284"/>
            <a:ext cx="2215977" cy="607194"/>
          </a:xfrm>
          <a:prstGeom prst="rect">
            <a:avLst/>
          </a:prstGeom>
        </p:spPr>
        <p:txBody>
          <a:bodyPr wrap="square" lIns="0" tIns="27305" rIns="0" bIns="0" rtlCol="0">
            <a:noAutofit/>
          </a:bodyPr>
          <a:lstStyle/>
          <a:p>
            <a:pPr marL="12700">
              <a:lnSpc>
                <a:spcPts val="2000"/>
              </a:lnSpc>
            </a:pPr>
            <a:r>
              <a:rPr lang="pt-BR" spc="-12" dirty="0">
                <a:solidFill>
                  <a:schemeClr val="bg1"/>
                </a:solidFill>
                <a:latin typeface="Calibri"/>
                <a:cs typeface="Calibri"/>
              </a:rPr>
              <a:t>Portais Administrativos:</a:t>
            </a:r>
          </a:p>
          <a:p>
            <a:pPr marL="12700"/>
            <a:r>
              <a:rPr lang="pt-BR" spc="-12" dirty="0">
                <a:solidFill>
                  <a:schemeClr val="bg1"/>
                </a:solidFill>
                <a:latin typeface="Calibri"/>
                <a:cs typeface="Calibri"/>
              </a:rPr>
              <a:t>Nacional e Municipal</a:t>
            </a:r>
            <a:endParaRPr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28" name="object 20">
            <a:extLst>
              <a:ext uri="{FF2B5EF4-FFF2-40B4-BE49-F238E27FC236}">
                <a16:creationId xmlns:a16="http://schemas.microsoft.com/office/drawing/2014/main" id="{AE329686-7BDA-4A07-866B-899FB75B1792}"/>
              </a:ext>
            </a:extLst>
          </p:cNvPr>
          <p:cNvSpPr/>
          <p:nvPr/>
        </p:nvSpPr>
        <p:spPr>
          <a:xfrm>
            <a:off x="7119959" y="3557283"/>
            <a:ext cx="4203861" cy="848294"/>
          </a:xfrm>
          <a:prstGeom prst="rect">
            <a:avLst/>
          </a:prstGeom>
          <a:solidFill>
            <a:srgbClr val="38AC99"/>
          </a:solidFill>
        </p:spPr>
        <p:txBody>
          <a:bodyPr wrap="square" lIns="0" tIns="0" rIns="0" bIns="0" rtlCol="0">
            <a:noAutofit/>
          </a:bodyPr>
          <a:lstStyle/>
          <a:p>
            <a:endParaRPr dirty="0"/>
          </a:p>
        </p:txBody>
      </p:sp>
      <p:sp>
        <p:nvSpPr>
          <p:cNvPr id="31" name="object 2">
            <a:extLst>
              <a:ext uri="{FF2B5EF4-FFF2-40B4-BE49-F238E27FC236}">
                <a16:creationId xmlns:a16="http://schemas.microsoft.com/office/drawing/2014/main" id="{71BD1390-3E52-4127-814D-B00DAE3D2A95}"/>
              </a:ext>
            </a:extLst>
          </p:cNvPr>
          <p:cNvSpPr txBox="1"/>
          <p:nvPr/>
        </p:nvSpPr>
        <p:spPr>
          <a:xfrm>
            <a:off x="8544602" y="3780838"/>
            <a:ext cx="1674587" cy="356523"/>
          </a:xfrm>
          <a:prstGeom prst="rect">
            <a:avLst/>
          </a:prstGeom>
        </p:spPr>
        <p:txBody>
          <a:bodyPr wrap="square" lIns="0" tIns="27305" rIns="0" bIns="0" rtlCol="0">
            <a:noAutofit/>
          </a:bodyPr>
          <a:lstStyle/>
          <a:p>
            <a:pPr marL="12700"/>
            <a:r>
              <a:rPr lang="pt-BR" sz="2000" spc="-12" dirty="0">
                <a:solidFill>
                  <a:schemeClr val="bg1"/>
                </a:solidFill>
                <a:latin typeface="Calibri"/>
                <a:cs typeface="Calibri"/>
              </a:rPr>
              <a:t>SEFIN Nacional</a:t>
            </a:r>
            <a:endParaRPr sz="20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pic>
        <p:nvPicPr>
          <p:cNvPr id="33" name="Imagem 32">
            <a:hlinkClick r:id="rId7"/>
            <a:extLst>
              <a:ext uri="{FF2B5EF4-FFF2-40B4-BE49-F238E27FC236}">
                <a16:creationId xmlns:a16="http://schemas.microsoft.com/office/drawing/2014/main" id="{70F4FB25-EAE9-4D07-B8DB-EB7E5F8652B1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260" y="3403305"/>
            <a:ext cx="1191712" cy="1027474"/>
          </a:xfrm>
          <a:prstGeom prst="rect">
            <a:avLst/>
          </a:prstGeom>
          <a:noFill/>
        </p:spPr>
      </p:pic>
      <p:pic>
        <p:nvPicPr>
          <p:cNvPr id="36" name="Imagem 35">
            <a:extLst>
              <a:ext uri="{FF2B5EF4-FFF2-40B4-BE49-F238E27FC236}">
                <a16:creationId xmlns:a16="http://schemas.microsoft.com/office/drawing/2014/main" id="{67A0EC80-9AC9-4C05-B3EF-906A11C2416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98111" y="1974541"/>
            <a:ext cx="1191712" cy="1121170"/>
          </a:xfrm>
          <a:prstGeom prst="rect">
            <a:avLst/>
          </a:prstGeom>
        </p:spPr>
      </p:pic>
      <p:pic>
        <p:nvPicPr>
          <p:cNvPr id="38" name="Imagem 37">
            <a:extLst>
              <a:ext uri="{FF2B5EF4-FFF2-40B4-BE49-F238E27FC236}">
                <a16:creationId xmlns:a16="http://schemas.microsoft.com/office/drawing/2014/main" id="{4CD7A03A-05D0-48D0-AA20-64C9120E4E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5566" y="3498256"/>
            <a:ext cx="1336388" cy="901479"/>
          </a:xfrm>
          <a:prstGeom prst="rect">
            <a:avLst/>
          </a:prstGeom>
        </p:spPr>
      </p:pic>
      <p:pic>
        <p:nvPicPr>
          <p:cNvPr id="43" name="Imagem 42">
            <a:extLst>
              <a:ext uri="{FF2B5EF4-FFF2-40B4-BE49-F238E27FC236}">
                <a16:creationId xmlns:a16="http://schemas.microsoft.com/office/drawing/2014/main" id="{717FD93C-6B03-4817-B944-3942BD4FB74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264022" y="4743676"/>
            <a:ext cx="1294221" cy="118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26112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8"/>
          <p:cNvSpPr/>
          <p:nvPr/>
        </p:nvSpPr>
        <p:spPr>
          <a:xfrm>
            <a:off x="4303286" y="4048804"/>
            <a:ext cx="4176460" cy="817255"/>
          </a:xfrm>
          <a:prstGeom prst="rect">
            <a:avLst/>
          </a:prstGeom>
          <a:solidFill>
            <a:srgbClr val="81E3D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6"/>
          <p:cNvSpPr txBox="1"/>
          <p:nvPr/>
        </p:nvSpPr>
        <p:spPr>
          <a:xfrm>
            <a:off x="453149" y="1285363"/>
            <a:ext cx="3531693" cy="387446"/>
          </a:xfrm>
          <a:prstGeom prst="rect">
            <a:avLst/>
          </a:prstGeom>
        </p:spPr>
        <p:txBody>
          <a:bodyPr wrap="square" lIns="0" tIns="19494" rIns="0" bIns="0" rtlCol="0">
            <a:noAutofit/>
          </a:bodyPr>
          <a:lstStyle/>
          <a:p>
            <a:pPr marL="12700">
              <a:lnSpc>
                <a:spcPts val="3070"/>
              </a:lnSpc>
            </a:pPr>
            <a:r>
              <a:rPr lang="pt-BR" sz="3000" b="1" dirty="0">
                <a:solidFill>
                  <a:schemeClr val="accent2">
                    <a:lumMod val="75000"/>
                  </a:schemeClr>
                </a:solidFill>
                <a:cs typeface="Arial"/>
              </a:rPr>
              <a:t>Próximas entregas</a:t>
            </a:r>
            <a:r>
              <a:rPr lang="pt-BR" sz="3000" b="1" spc="1" dirty="0">
                <a:solidFill>
                  <a:schemeClr val="accent2">
                    <a:lumMod val="75000"/>
                  </a:schemeClr>
                </a:solidFill>
                <a:cs typeface="Arial"/>
              </a:rPr>
              <a:t>:</a:t>
            </a:r>
            <a:endParaRPr lang="pt-BR" sz="3000" b="1" dirty="0">
              <a:solidFill>
                <a:schemeClr val="accent2">
                  <a:lumMod val="75000"/>
                </a:schemeClr>
              </a:solidFill>
              <a:cs typeface="Arial"/>
            </a:endParaRPr>
          </a:p>
          <a:p>
            <a:pPr marL="12700">
              <a:lnSpc>
                <a:spcPts val="3070"/>
              </a:lnSpc>
            </a:pPr>
            <a:endParaRPr sz="3000" b="1" dirty="0">
              <a:solidFill>
                <a:schemeClr val="accent2">
                  <a:lumMod val="7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15" name="object 3"/>
          <p:cNvSpPr txBox="1"/>
          <p:nvPr/>
        </p:nvSpPr>
        <p:spPr>
          <a:xfrm>
            <a:off x="4877042" y="4257458"/>
            <a:ext cx="2925995" cy="302534"/>
          </a:xfrm>
          <a:prstGeom prst="rect">
            <a:avLst/>
          </a:prstGeom>
        </p:spPr>
        <p:txBody>
          <a:bodyPr wrap="square" lIns="0" tIns="27305" rIns="0" bIns="0" rtlCol="0">
            <a:noAutofit/>
          </a:bodyPr>
          <a:lstStyle/>
          <a:p>
            <a:pPr marL="12700"/>
            <a:r>
              <a:rPr lang="pt-BR" sz="2000" spc="-2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APP do Cidadão</a:t>
            </a:r>
            <a:endParaRPr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/>
            </a:endParaRPr>
          </a:p>
        </p:txBody>
      </p:sp>
      <p:pic>
        <p:nvPicPr>
          <p:cNvPr id="29" name="Imagem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2375"/>
            <a:ext cx="12192000" cy="1076918"/>
          </a:xfrm>
          <a:prstGeom prst="rect">
            <a:avLst/>
          </a:prstGeom>
        </p:spPr>
      </p:pic>
      <p:sp>
        <p:nvSpPr>
          <p:cNvPr id="30" name="object 4"/>
          <p:cNvSpPr/>
          <p:nvPr/>
        </p:nvSpPr>
        <p:spPr>
          <a:xfrm>
            <a:off x="14992" y="-141179"/>
            <a:ext cx="2818150" cy="13104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effectLst>
            <a:glow rad="38100">
              <a:schemeClr val="accent1">
                <a:lumMod val="60000"/>
                <a:lumOff val="40000"/>
                <a:alpha val="28000"/>
              </a:schemeClr>
            </a:glow>
            <a:innerShdw blurRad="63500">
              <a:schemeClr val="tx2">
                <a:lumMod val="50000"/>
                <a:alpha val="97000"/>
              </a:schemeClr>
            </a:innerShdw>
          </a:effectLst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pic>
        <p:nvPicPr>
          <p:cNvPr id="17" name="Imagem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2" y="6249003"/>
            <a:ext cx="12182475" cy="619125"/>
          </a:xfrm>
          <a:prstGeom prst="rect">
            <a:avLst/>
          </a:prstGeom>
        </p:spPr>
      </p:pic>
      <p:sp>
        <p:nvSpPr>
          <p:cNvPr id="18" name="object 20">
            <a:extLst>
              <a:ext uri="{FF2B5EF4-FFF2-40B4-BE49-F238E27FC236}">
                <a16:creationId xmlns:a16="http://schemas.microsoft.com/office/drawing/2014/main" id="{0561F94A-9044-432A-92A1-DB8B0457022B}"/>
              </a:ext>
            </a:extLst>
          </p:cNvPr>
          <p:cNvSpPr/>
          <p:nvPr/>
        </p:nvSpPr>
        <p:spPr>
          <a:xfrm>
            <a:off x="4303285" y="2473891"/>
            <a:ext cx="4176461" cy="81464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object 2">
            <a:extLst>
              <a:ext uri="{FF2B5EF4-FFF2-40B4-BE49-F238E27FC236}">
                <a16:creationId xmlns:a16="http://schemas.microsoft.com/office/drawing/2014/main" id="{275E7C4B-6B62-4E3E-A599-18ADCC9EC118}"/>
              </a:ext>
            </a:extLst>
          </p:cNvPr>
          <p:cNvSpPr txBox="1"/>
          <p:nvPr/>
        </p:nvSpPr>
        <p:spPr>
          <a:xfrm>
            <a:off x="4936143" y="2695012"/>
            <a:ext cx="3203355" cy="349293"/>
          </a:xfrm>
          <a:prstGeom prst="rect">
            <a:avLst/>
          </a:prstGeom>
        </p:spPr>
        <p:txBody>
          <a:bodyPr wrap="square" lIns="0" tIns="27305" rIns="0" bIns="0" rtlCol="0">
            <a:noAutofit/>
          </a:bodyPr>
          <a:lstStyle/>
          <a:p>
            <a:pPr marL="12700"/>
            <a:r>
              <a:rPr lang="pt-BR" spc="-12" dirty="0">
                <a:solidFill>
                  <a:schemeClr val="bg1"/>
                </a:solidFill>
                <a:latin typeface="Calibri"/>
                <a:cs typeface="Calibri"/>
              </a:rPr>
              <a:t>MAN</a:t>
            </a:r>
            <a:r>
              <a:rPr lang="pt-BR" dirty="0">
                <a:solidFill>
                  <a:schemeClr val="bg1"/>
                </a:solidFill>
                <a:latin typeface="Calibri"/>
                <a:cs typeface="Calibri"/>
              </a:rPr>
              <a:t> e Painéis de Crédito/Débito</a:t>
            </a:r>
            <a:endParaRPr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23" name="object 4">
            <a:extLst>
              <a:ext uri="{FF2B5EF4-FFF2-40B4-BE49-F238E27FC236}">
                <a16:creationId xmlns:a16="http://schemas.microsoft.com/office/drawing/2014/main" id="{08BC82AD-595A-4317-95B9-E1C0A06819B1}"/>
              </a:ext>
            </a:extLst>
          </p:cNvPr>
          <p:cNvSpPr>
            <a:spLocks noChangeAspect="1"/>
          </p:cNvSpPr>
          <p:nvPr/>
        </p:nvSpPr>
        <p:spPr>
          <a:xfrm>
            <a:off x="2772" y="6248591"/>
            <a:ext cx="12204000" cy="63056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pic>
        <p:nvPicPr>
          <p:cNvPr id="41" name="Imagem 40">
            <a:hlinkClick r:id="rId6"/>
            <a:extLst>
              <a:ext uri="{FF2B5EF4-FFF2-40B4-BE49-F238E27FC236}">
                <a16:creationId xmlns:a16="http://schemas.microsoft.com/office/drawing/2014/main" id="{8B86E4E2-5838-48E7-9F0B-F0A3E718A7B7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6001" y="2418654"/>
            <a:ext cx="1087783" cy="902010"/>
          </a:xfrm>
          <a:prstGeom prst="rect">
            <a:avLst/>
          </a:prstGeom>
          <a:noFill/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190B454A-EA25-4517-AEAD-277818ECCCB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06001" y="3955417"/>
            <a:ext cx="1075059" cy="953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47082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2375"/>
            <a:ext cx="12192000" cy="1076918"/>
          </a:xfrm>
          <a:prstGeom prst="rect">
            <a:avLst/>
          </a:prstGeom>
        </p:spPr>
      </p:pic>
      <p:sp>
        <p:nvSpPr>
          <p:cNvPr id="6" name="object 4"/>
          <p:cNvSpPr/>
          <p:nvPr/>
        </p:nvSpPr>
        <p:spPr>
          <a:xfrm>
            <a:off x="14992" y="-141179"/>
            <a:ext cx="2818150" cy="13104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effectLst>
            <a:glow rad="38100">
              <a:schemeClr val="accent1">
                <a:lumMod val="60000"/>
                <a:lumOff val="40000"/>
                <a:alpha val="28000"/>
              </a:schemeClr>
            </a:glow>
            <a:innerShdw blurRad="63500">
              <a:schemeClr val="tx2">
                <a:lumMod val="50000"/>
                <a:alpha val="97000"/>
              </a:schemeClr>
            </a:innerShdw>
          </a:effectLst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2"/>
          <p:cNvSpPr txBox="1"/>
          <p:nvPr/>
        </p:nvSpPr>
        <p:spPr>
          <a:xfrm>
            <a:off x="720509" y="1451295"/>
            <a:ext cx="7165142" cy="4707356"/>
          </a:xfrm>
          <a:prstGeom prst="rect">
            <a:avLst/>
          </a:prstGeom>
        </p:spPr>
        <p:txBody>
          <a:bodyPr wrap="square" lIns="0" tIns="18415" rIns="0" bIns="0" rtlCol="0">
            <a:noAutofit/>
          </a:bodyPr>
          <a:lstStyle/>
          <a:p>
            <a:pPr marL="469900" marR="53309" lvl="1" algn="just">
              <a:lnSpc>
                <a:spcPct val="101725"/>
              </a:lnSpc>
              <a:spcBef>
                <a:spcPts val="472"/>
              </a:spcBef>
            </a:pPr>
            <a:r>
              <a:rPr lang="pt-BR" sz="3400" b="1" i="1" dirty="0">
                <a:solidFill>
                  <a:schemeClr val="accent2">
                    <a:lumMod val="75000"/>
                  </a:schemeClr>
                </a:solidFill>
                <a:latin typeface="Calibri"/>
                <a:cs typeface="Calibri"/>
              </a:rPr>
              <a:t>Obrigado!</a:t>
            </a:r>
          </a:p>
          <a:p>
            <a:pPr marL="469900" marR="53309" lvl="1" algn="ctr">
              <a:lnSpc>
                <a:spcPct val="101725"/>
              </a:lnSpc>
              <a:spcBef>
                <a:spcPts val="472"/>
              </a:spcBef>
            </a:pPr>
            <a:endParaRPr lang="pt-BR" sz="2000" b="1" dirty="0">
              <a:solidFill>
                <a:srgbClr val="C00000"/>
              </a:solidFill>
              <a:latin typeface="Calibri"/>
              <a:cs typeface="Calibri"/>
            </a:endParaRPr>
          </a:p>
          <a:p>
            <a:pPr marL="469900" marR="53309" lvl="1" algn="ctr">
              <a:lnSpc>
                <a:spcPct val="101725"/>
              </a:lnSpc>
              <a:spcBef>
                <a:spcPts val="472"/>
              </a:spcBef>
            </a:pPr>
            <a:endParaRPr lang="pt-BR" sz="2000" b="1" dirty="0">
              <a:solidFill>
                <a:srgbClr val="C00000"/>
              </a:solidFill>
              <a:latin typeface="Calibri"/>
              <a:cs typeface="Calibri"/>
            </a:endParaRPr>
          </a:p>
          <a:p>
            <a:pPr marL="469900" marR="53309" lvl="1">
              <a:lnSpc>
                <a:spcPct val="101725"/>
              </a:lnSpc>
              <a:spcBef>
                <a:spcPts val="472"/>
              </a:spcBef>
            </a:pPr>
            <a:r>
              <a:rPr lang="pt-BR" sz="2200" i="1" dirty="0">
                <a:latin typeface="Calibri"/>
                <a:cs typeface="Calibri"/>
              </a:rPr>
              <a:t>Carlos Eduardo Burkle</a:t>
            </a:r>
            <a:br>
              <a:rPr lang="pt-BR" sz="2000" dirty="0">
                <a:latin typeface="Calibri"/>
                <a:cs typeface="Calibri"/>
              </a:rPr>
            </a:br>
            <a:r>
              <a:rPr lang="pt-BR" sz="2000" dirty="0">
                <a:latin typeface="Calibri"/>
                <a:cs typeface="Calibri"/>
              </a:rPr>
              <a:t>Auditor Fiscal de Tributos do Município de Londrina-PR</a:t>
            </a:r>
          </a:p>
          <a:p>
            <a:pPr marL="469900" marR="53309" lvl="1">
              <a:lnSpc>
                <a:spcPct val="101725"/>
              </a:lnSpc>
              <a:spcBef>
                <a:spcPts val="472"/>
              </a:spcBef>
            </a:pPr>
            <a:r>
              <a:rPr lang="pt-BR" sz="2000" dirty="0">
                <a:latin typeface="Calibri"/>
                <a:cs typeface="Calibri"/>
              </a:rPr>
              <a:t>Diretor de Assuntos Tributários da ANAFISCO – Associação Nacional dos Auditores Fiscais de Tributos dos Municípios e Distrito Federal</a:t>
            </a:r>
          </a:p>
          <a:p>
            <a:pPr marL="469900" marR="53309" lvl="1">
              <a:lnSpc>
                <a:spcPct val="101725"/>
              </a:lnSpc>
              <a:spcBef>
                <a:spcPts val="472"/>
              </a:spcBef>
            </a:pPr>
            <a:r>
              <a:rPr lang="pt-BR" sz="2000" dirty="0">
                <a:latin typeface="Calibri"/>
                <a:cs typeface="Calibri"/>
              </a:rPr>
              <a:t>e-mail: </a:t>
            </a:r>
            <a:r>
              <a:rPr lang="pt-BR" sz="2000" dirty="0">
                <a:latin typeface="Calibri"/>
                <a:cs typeface="Calibri"/>
                <a:hlinkClick r:id="rId4"/>
              </a:rPr>
              <a:t>carloseduardoburkle@gmail.com</a:t>
            </a:r>
            <a:endParaRPr lang="pt-BR" sz="2000" dirty="0">
              <a:latin typeface="Calibri"/>
              <a:cs typeface="Calibri"/>
            </a:endParaRPr>
          </a:p>
          <a:p>
            <a:pPr marL="469900" marR="53309" lvl="1">
              <a:lnSpc>
                <a:spcPct val="101725"/>
              </a:lnSpc>
              <a:spcBef>
                <a:spcPts val="472"/>
              </a:spcBef>
            </a:pPr>
            <a:r>
              <a:rPr lang="pt-BR" sz="2000" dirty="0">
                <a:latin typeface="Calibri"/>
                <a:cs typeface="Calibri"/>
              </a:rPr>
              <a:t>celular: (43) 99998-3656</a:t>
            </a:r>
          </a:p>
          <a:p>
            <a:pPr marL="469900" marR="53309" lvl="1">
              <a:lnSpc>
                <a:spcPct val="101725"/>
              </a:lnSpc>
              <a:spcBef>
                <a:spcPts val="472"/>
              </a:spcBef>
            </a:pPr>
            <a:endParaRPr lang="pt-BR" sz="2000" dirty="0">
              <a:latin typeface="Calibri"/>
              <a:cs typeface="Calibri"/>
            </a:endParaRPr>
          </a:p>
          <a:p>
            <a:pPr marL="12700" marR="53309">
              <a:lnSpc>
                <a:spcPct val="101725"/>
              </a:lnSpc>
              <a:spcBef>
                <a:spcPts val="472"/>
              </a:spcBef>
            </a:pPr>
            <a:r>
              <a:rPr lang="pt-BR" sz="1000" dirty="0">
                <a:latin typeface="Calibri"/>
                <a:cs typeface="Calibri"/>
              </a:rPr>
              <a:t>Fonte e autoria das imagens/vetores: br.freepick.com (</a:t>
            </a:r>
            <a:r>
              <a:rPr lang="pt-BR" sz="1000" dirty="0" err="1">
                <a:latin typeface="Calibri"/>
                <a:cs typeface="Calibri"/>
              </a:rPr>
              <a:t>Vectorjuice</a:t>
            </a:r>
            <a:r>
              <a:rPr lang="pt-BR" sz="1000" dirty="0">
                <a:latin typeface="Calibri"/>
                <a:cs typeface="Calibri"/>
              </a:rPr>
              <a:t>, </a:t>
            </a:r>
            <a:r>
              <a:rPr lang="pt-BR" sz="1000" dirty="0" err="1">
                <a:latin typeface="Calibri"/>
                <a:cs typeface="Calibri"/>
              </a:rPr>
              <a:t>Macrovector</a:t>
            </a:r>
            <a:r>
              <a:rPr lang="pt-BR" sz="1000" dirty="0">
                <a:latin typeface="Calibri"/>
                <a:cs typeface="Calibri"/>
              </a:rPr>
              <a:t>) e www.flaticon.com (</a:t>
            </a:r>
            <a:r>
              <a:rPr lang="pt-BR" sz="1000" dirty="0" err="1">
                <a:latin typeface="Calibri"/>
                <a:cs typeface="Calibri"/>
              </a:rPr>
              <a:t>Becris</a:t>
            </a:r>
            <a:r>
              <a:rPr lang="pt-BR" sz="1000" dirty="0">
                <a:latin typeface="Calibri"/>
                <a:cs typeface="Calibri"/>
              </a:rPr>
              <a:t>, </a:t>
            </a:r>
            <a:r>
              <a:rPr lang="pt-BR" sz="1000" dirty="0" err="1">
                <a:latin typeface="Calibri"/>
                <a:cs typeface="Calibri"/>
              </a:rPr>
              <a:t>Icon-Pond</a:t>
            </a:r>
            <a:r>
              <a:rPr lang="pt-BR" sz="1000" dirty="0">
                <a:latin typeface="Calibri"/>
                <a:cs typeface="Calibri"/>
              </a:rPr>
              <a:t>, </a:t>
            </a:r>
            <a:r>
              <a:rPr lang="pt-BR" sz="1000" dirty="0" err="1">
                <a:latin typeface="Calibri"/>
                <a:cs typeface="Calibri"/>
              </a:rPr>
              <a:t>Prosymbols</a:t>
            </a:r>
            <a:r>
              <a:rPr lang="pt-BR" sz="1000" dirty="0">
                <a:latin typeface="Calibri"/>
                <a:cs typeface="Calibri"/>
              </a:rPr>
              <a:t>)</a:t>
            </a:r>
            <a:endParaRPr sz="1000" dirty="0">
              <a:latin typeface="Calibri"/>
              <a:cs typeface="Calibri"/>
            </a:endParaRP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62" y="6249003"/>
            <a:ext cx="12182475" cy="619125"/>
          </a:xfrm>
          <a:prstGeom prst="rect">
            <a:avLst/>
          </a:prstGeom>
        </p:spPr>
      </p:pic>
      <p:sp>
        <p:nvSpPr>
          <p:cNvPr id="9" name="object 4">
            <a:extLst>
              <a:ext uri="{FF2B5EF4-FFF2-40B4-BE49-F238E27FC236}">
                <a16:creationId xmlns:a16="http://schemas.microsoft.com/office/drawing/2014/main" id="{3564917B-DFB8-4AC3-85D3-B744B5CF07F3}"/>
              </a:ext>
            </a:extLst>
          </p:cNvPr>
          <p:cNvSpPr>
            <a:spLocks noChangeAspect="1"/>
          </p:cNvSpPr>
          <p:nvPr/>
        </p:nvSpPr>
        <p:spPr>
          <a:xfrm>
            <a:off x="2772" y="6248591"/>
            <a:ext cx="12204000" cy="63056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pic>
        <p:nvPicPr>
          <p:cNvPr id="10" name="Imagem 9" descr="Conferência de negócios, apresentação corporativa. personagem plana falante feminino com balões de fala vazios. debates políticos, professor, ilustração de conceito de seminário Vetor grátis">
            <a:hlinkClick r:id="rId7"/>
            <a:extLst>
              <a:ext uri="{FF2B5EF4-FFF2-40B4-BE49-F238E27FC236}">
                <a16:creationId xmlns:a16="http://schemas.microsoft.com/office/drawing/2014/main" id="{FF23FFD7-1D0F-4BC6-B244-97EB0F70898A}"/>
              </a:ext>
            </a:extLst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8221" y="1079293"/>
            <a:ext cx="3516548" cy="319287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434844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3"/>
          <p:cNvSpPr txBox="1"/>
          <p:nvPr/>
        </p:nvSpPr>
        <p:spPr>
          <a:xfrm>
            <a:off x="1424067" y="4251925"/>
            <a:ext cx="4330700" cy="1673042"/>
          </a:xfrm>
          <a:prstGeom prst="rect">
            <a:avLst/>
          </a:prstGeom>
        </p:spPr>
        <p:txBody>
          <a:bodyPr wrap="square" lIns="0" tIns="32321" rIns="0" bIns="0" rtlCol="0">
            <a:noAutofit/>
          </a:bodyPr>
          <a:lstStyle/>
          <a:p>
            <a:pPr algn="ctr">
              <a:lnSpc>
                <a:spcPts val="5090"/>
              </a:lnSpc>
            </a:pPr>
            <a:r>
              <a:rPr sz="4000" spc="-40" dirty="0">
                <a:solidFill>
                  <a:srgbClr val="5B9BD4"/>
                </a:solidFill>
                <a:latin typeface="Calibri"/>
                <a:cs typeface="Calibri"/>
              </a:rPr>
              <a:t>Legislação</a:t>
            </a:r>
            <a:endParaRPr sz="4000" dirty="0">
              <a:latin typeface="Calibri"/>
              <a:cs typeface="Calibri"/>
            </a:endParaRPr>
          </a:p>
          <a:p>
            <a:pPr marL="438442" marR="482953" algn="ctr">
              <a:lnSpc>
                <a:spcPts val="3350"/>
              </a:lnSpc>
            </a:pPr>
            <a:r>
              <a:rPr sz="2400" spc="-17" dirty="0">
                <a:solidFill>
                  <a:srgbClr val="5B9BD4"/>
                </a:solidFill>
                <a:latin typeface="Calibri"/>
                <a:cs typeface="Calibri"/>
              </a:rPr>
              <a:t>PLP 521/18</a:t>
            </a:r>
            <a:endParaRPr lang="pt-BR" sz="2400" spc="-17" dirty="0">
              <a:solidFill>
                <a:srgbClr val="5B9BD4"/>
              </a:solidFill>
              <a:latin typeface="Calibri"/>
              <a:cs typeface="Calibri"/>
            </a:endParaRPr>
          </a:p>
          <a:p>
            <a:pPr marL="438442" marR="482953" algn="ctr">
              <a:lnSpc>
                <a:spcPts val="3350"/>
              </a:lnSpc>
            </a:pPr>
            <a:r>
              <a:rPr lang="pt-BR" sz="2200" spc="-17" dirty="0">
                <a:solidFill>
                  <a:srgbClr val="5B9BD4"/>
                </a:solidFill>
                <a:latin typeface="Calibri"/>
                <a:cs typeface="Calibri"/>
              </a:rPr>
              <a:t>(Convênio, Comitê Gestor, </a:t>
            </a:r>
            <a:r>
              <a:rPr lang="pt-BR" sz="2200" spc="-17" dirty="0" err="1">
                <a:solidFill>
                  <a:srgbClr val="5B9BD4"/>
                </a:solidFill>
                <a:latin typeface="Calibri"/>
                <a:cs typeface="Calibri"/>
              </a:rPr>
              <a:t>etc</a:t>
            </a:r>
            <a:r>
              <a:rPr lang="pt-BR" sz="2200" spc="-17" dirty="0">
                <a:solidFill>
                  <a:srgbClr val="5B9BD4"/>
                </a:solidFill>
                <a:latin typeface="Calibri"/>
                <a:cs typeface="Calibri"/>
              </a:rPr>
              <a:t>)</a:t>
            </a:r>
            <a:endParaRPr sz="2200" dirty="0">
              <a:latin typeface="Calibri"/>
              <a:cs typeface="Calibri"/>
            </a:endParaRPr>
          </a:p>
        </p:txBody>
      </p:sp>
      <p:sp>
        <p:nvSpPr>
          <p:cNvPr id="9" name="object 2"/>
          <p:cNvSpPr txBox="1"/>
          <p:nvPr/>
        </p:nvSpPr>
        <p:spPr>
          <a:xfrm>
            <a:off x="7175501" y="4807139"/>
            <a:ext cx="3780562" cy="647191"/>
          </a:xfrm>
          <a:prstGeom prst="rect">
            <a:avLst/>
          </a:prstGeom>
        </p:spPr>
        <p:txBody>
          <a:bodyPr wrap="square" lIns="0" tIns="31718" rIns="0" bIns="0" rtlCol="0">
            <a:noAutofit/>
          </a:bodyPr>
          <a:lstStyle/>
          <a:p>
            <a:pPr marL="12700">
              <a:lnSpc>
                <a:spcPts val="4995"/>
              </a:lnSpc>
            </a:pPr>
            <a:r>
              <a:rPr sz="4600" spc="-11" dirty="0">
                <a:solidFill>
                  <a:srgbClr val="5B9BD4"/>
                </a:solidFill>
                <a:latin typeface="Calibri"/>
                <a:cs typeface="Calibri"/>
              </a:rPr>
              <a:t>Produtos de TI</a:t>
            </a:r>
            <a:endParaRPr sz="4600" dirty="0">
              <a:latin typeface="Calibri"/>
              <a:cs typeface="Calibri"/>
            </a:endParaRPr>
          </a:p>
        </p:txBody>
      </p:sp>
      <p:pic>
        <p:nvPicPr>
          <p:cNvPr id="11" name="Imagem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2375"/>
            <a:ext cx="12192000" cy="1076918"/>
          </a:xfrm>
          <a:prstGeom prst="rect">
            <a:avLst/>
          </a:prstGeom>
        </p:spPr>
      </p:pic>
      <p:sp>
        <p:nvSpPr>
          <p:cNvPr id="12" name="object 4"/>
          <p:cNvSpPr/>
          <p:nvPr/>
        </p:nvSpPr>
        <p:spPr>
          <a:xfrm>
            <a:off x="14992" y="-141179"/>
            <a:ext cx="2818150" cy="13104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effectLst>
            <a:glow rad="38100">
              <a:schemeClr val="accent1">
                <a:lumMod val="60000"/>
                <a:lumOff val="40000"/>
                <a:alpha val="28000"/>
              </a:schemeClr>
            </a:glow>
            <a:innerShdw blurRad="63500">
              <a:schemeClr val="tx2">
                <a:lumMod val="50000"/>
                <a:alpha val="97000"/>
              </a:schemeClr>
            </a:innerShdw>
          </a:effectLst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4"/>
          <p:cNvSpPr txBox="1"/>
          <p:nvPr/>
        </p:nvSpPr>
        <p:spPr>
          <a:xfrm>
            <a:off x="812564" y="1222847"/>
            <a:ext cx="2981507" cy="432307"/>
          </a:xfrm>
          <a:prstGeom prst="rect">
            <a:avLst/>
          </a:prstGeom>
        </p:spPr>
        <p:txBody>
          <a:bodyPr wrap="square" lIns="0" tIns="20986" rIns="0" bIns="0" rtlCol="0">
            <a:noAutofit/>
          </a:bodyPr>
          <a:lstStyle/>
          <a:p>
            <a:pPr marL="12700">
              <a:lnSpc>
                <a:spcPts val="3304"/>
              </a:lnSpc>
            </a:pPr>
            <a:r>
              <a:rPr lang="pt-BR" sz="3200" b="1" spc="-6" dirty="0">
                <a:solidFill>
                  <a:srgbClr val="843B0C"/>
                </a:solidFill>
                <a:latin typeface="Calibri"/>
                <a:cs typeface="Calibri"/>
              </a:rPr>
              <a:t>Suporte</a:t>
            </a:r>
            <a:r>
              <a:rPr sz="3200" b="1" spc="-6" dirty="0">
                <a:solidFill>
                  <a:srgbClr val="843B0C"/>
                </a:solidFill>
                <a:latin typeface="Calibri"/>
                <a:cs typeface="Calibri"/>
              </a:rPr>
              <a:t>:</a:t>
            </a:r>
            <a:endParaRPr sz="3200" dirty="0">
              <a:latin typeface="Calibri"/>
              <a:cs typeface="Calibri"/>
            </a:endParaRPr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2" y="6249003"/>
            <a:ext cx="12182475" cy="619125"/>
          </a:xfrm>
          <a:prstGeom prst="rect">
            <a:avLst/>
          </a:prstGeom>
        </p:spPr>
      </p:pic>
      <p:sp>
        <p:nvSpPr>
          <p:cNvPr id="10" name="object 4">
            <a:extLst>
              <a:ext uri="{FF2B5EF4-FFF2-40B4-BE49-F238E27FC236}">
                <a16:creationId xmlns:a16="http://schemas.microsoft.com/office/drawing/2014/main" id="{D146A9F3-A3B8-42A9-A065-7A332C2B0E9D}"/>
              </a:ext>
            </a:extLst>
          </p:cNvPr>
          <p:cNvSpPr>
            <a:spLocks noChangeAspect="1"/>
          </p:cNvSpPr>
          <p:nvPr/>
        </p:nvSpPr>
        <p:spPr>
          <a:xfrm>
            <a:off x="2772" y="6248591"/>
            <a:ext cx="12204000" cy="63056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pic>
        <p:nvPicPr>
          <p:cNvPr id="15" name="Imagem 14">
            <a:extLst>
              <a:ext uri="{FF2B5EF4-FFF2-40B4-BE49-F238E27FC236}">
                <a16:creationId xmlns:a16="http://schemas.microsoft.com/office/drawing/2014/main" id="{C17E0F13-C53D-4BFE-90B8-0CA77E6232D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702" y="2086340"/>
            <a:ext cx="3617941" cy="18937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 descr="Programa de rastreamento de pedidos, serviço conveniente. lista de compras, conteúdo da cesta, pacote de compra. software móvel, aplicativo para smartphone. ilustração em vetor conceito metáfora isolado. Vetor grátis">
            <a:hlinkClick r:id="rId7" action="ppaction://hlinkfile"/>
            <a:extLst>
              <a:ext uri="{FF2B5EF4-FFF2-40B4-BE49-F238E27FC236}">
                <a16:creationId xmlns:a16="http://schemas.microsoft.com/office/drawing/2014/main" id="{24C0E817-EBCF-4DD9-B7ED-7C96E233DA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3359" y="1079293"/>
            <a:ext cx="3804250" cy="3804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89514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2375"/>
            <a:ext cx="12192000" cy="1076918"/>
          </a:xfrm>
          <a:prstGeom prst="rect">
            <a:avLst/>
          </a:prstGeom>
        </p:spPr>
      </p:pic>
      <p:sp>
        <p:nvSpPr>
          <p:cNvPr id="12" name="object 4"/>
          <p:cNvSpPr/>
          <p:nvPr/>
        </p:nvSpPr>
        <p:spPr>
          <a:xfrm>
            <a:off x="14992" y="-141179"/>
            <a:ext cx="2818150" cy="13104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effectLst>
            <a:glow rad="38100">
              <a:schemeClr val="accent1">
                <a:lumMod val="60000"/>
                <a:lumOff val="40000"/>
                <a:alpha val="28000"/>
              </a:schemeClr>
            </a:glow>
            <a:innerShdw blurRad="63500">
              <a:schemeClr val="tx2">
                <a:lumMod val="50000"/>
                <a:alpha val="97000"/>
              </a:schemeClr>
            </a:innerShdw>
          </a:effectLst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4"/>
          <p:cNvSpPr txBox="1"/>
          <p:nvPr/>
        </p:nvSpPr>
        <p:spPr>
          <a:xfrm>
            <a:off x="837731" y="1440704"/>
            <a:ext cx="6554742" cy="714030"/>
          </a:xfrm>
          <a:prstGeom prst="rect">
            <a:avLst/>
          </a:prstGeom>
        </p:spPr>
        <p:txBody>
          <a:bodyPr wrap="square" lIns="0" tIns="20986" rIns="0" bIns="0" rtlCol="0">
            <a:noAutofit/>
          </a:bodyPr>
          <a:lstStyle/>
          <a:p>
            <a:pPr marL="12700">
              <a:lnSpc>
                <a:spcPts val="3304"/>
              </a:lnSpc>
            </a:pPr>
            <a:r>
              <a:rPr lang="pt-BR" sz="3200" b="1" spc="-6" dirty="0">
                <a:solidFill>
                  <a:srgbClr val="843B0C"/>
                </a:solidFill>
                <a:latin typeface="Calibri"/>
                <a:cs typeface="Calibri"/>
              </a:rPr>
              <a:t>Sistema Nacional NFS-e:                               </a:t>
            </a:r>
            <a:endParaRPr sz="3200" dirty="0">
              <a:latin typeface="Calibri"/>
              <a:cs typeface="Calibri"/>
            </a:endParaRPr>
          </a:p>
        </p:txBody>
      </p:sp>
      <p:sp>
        <p:nvSpPr>
          <p:cNvPr id="14" name="object 2"/>
          <p:cNvSpPr txBox="1"/>
          <p:nvPr/>
        </p:nvSpPr>
        <p:spPr>
          <a:xfrm>
            <a:off x="837731" y="2156521"/>
            <a:ext cx="4187276" cy="2746947"/>
          </a:xfrm>
          <a:prstGeom prst="rect">
            <a:avLst/>
          </a:prstGeom>
        </p:spPr>
        <p:txBody>
          <a:bodyPr wrap="square" lIns="0" tIns="18415" rIns="0" bIns="0" rtlCol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 Sistema Nacional NFS-e (SN NFS-e) é composto por subsistemas informatizados para auxiliar e operacionalizar a gestão do documento fiscal NFS-e. </a:t>
            </a: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2" y="6249003"/>
            <a:ext cx="12182475" cy="619125"/>
          </a:xfrm>
          <a:prstGeom prst="rect">
            <a:avLst/>
          </a:prstGeom>
        </p:spPr>
      </p:pic>
      <p:sp>
        <p:nvSpPr>
          <p:cNvPr id="9" name="object 4">
            <a:extLst>
              <a:ext uri="{FF2B5EF4-FFF2-40B4-BE49-F238E27FC236}">
                <a16:creationId xmlns:a16="http://schemas.microsoft.com/office/drawing/2014/main" id="{13668DFF-0EF9-4073-8298-599F95949399}"/>
              </a:ext>
            </a:extLst>
          </p:cNvPr>
          <p:cNvSpPr>
            <a:spLocks noChangeAspect="1"/>
          </p:cNvSpPr>
          <p:nvPr/>
        </p:nvSpPr>
        <p:spPr>
          <a:xfrm>
            <a:off x="2772" y="6248591"/>
            <a:ext cx="12204000" cy="63056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C4EFCD6B-7591-4914-868E-88B16997F7C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91731" y="1576874"/>
            <a:ext cx="5768950" cy="3845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3753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2375"/>
            <a:ext cx="12192000" cy="1076918"/>
          </a:xfrm>
          <a:prstGeom prst="rect">
            <a:avLst/>
          </a:prstGeom>
        </p:spPr>
      </p:pic>
      <p:sp>
        <p:nvSpPr>
          <p:cNvPr id="12" name="object 4"/>
          <p:cNvSpPr/>
          <p:nvPr/>
        </p:nvSpPr>
        <p:spPr>
          <a:xfrm>
            <a:off x="14992" y="-141179"/>
            <a:ext cx="2818150" cy="13104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effectLst>
            <a:glow rad="38100">
              <a:schemeClr val="accent1">
                <a:lumMod val="60000"/>
                <a:lumOff val="40000"/>
                <a:alpha val="28000"/>
              </a:schemeClr>
            </a:glow>
            <a:innerShdw blurRad="63500">
              <a:schemeClr val="tx2">
                <a:lumMod val="50000"/>
                <a:alpha val="97000"/>
              </a:schemeClr>
            </a:innerShdw>
          </a:effectLst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4"/>
          <p:cNvSpPr txBox="1"/>
          <p:nvPr/>
        </p:nvSpPr>
        <p:spPr>
          <a:xfrm>
            <a:off x="837730" y="1440703"/>
            <a:ext cx="10663576" cy="4398035"/>
          </a:xfrm>
          <a:prstGeom prst="rect">
            <a:avLst/>
          </a:prstGeom>
        </p:spPr>
        <p:txBody>
          <a:bodyPr wrap="square" lIns="0" tIns="20986" rIns="0" bIns="0" rtlCol="0">
            <a:noAutofit/>
          </a:bodyPr>
          <a:lstStyle/>
          <a:p>
            <a:pPr marL="12700">
              <a:lnSpc>
                <a:spcPts val="3304"/>
              </a:lnSpc>
            </a:pPr>
            <a:r>
              <a:rPr lang="pt-BR" sz="3200" b="1" spc="-6" dirty="0">
                <a:solidFill>
                  <a:srgbClr val="843B0C"/>
                </a:solidFill>
                <a:latin typeface="Calibri"/>
                <a:cs typeface="Calibri"/>
              </a:rPr>
              <a:t>Premissas adotadas:</a:t>
            </a:r>
          </a:p>
          <a:p>
            <a:pPr marL="12700">
              <a:lnSpc>
                <a:spcPts val="1000"/>
              </a:lnSpc>
            </a:pPr>
            <a:r>
              <a:rPr lang="pt-BR" sz="500" b="1" spc="-6" dirty="0">
                <a:solidFill>
                  <a:srgbClr val="843B0C"/>
                </a:solidFill>
                <a:latin typeface="Calibri"/>
                <a:cs typeface="Calibri"/>
              </a:rPr>
              <a:t>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Arquitetura sistêmica padronizada e de alta disponibilidade para recepção, validação, armazenamento e consulta dos Documentos Fiscais Eletrônicos – </a:t>
            </a:r>
            <a:r>
              <a:rPr lang="pt-BR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DF-e</a:t>
            </a:r>
            <a: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Padronização dos modelos de leiautes nacionais para: o DPS (Declaração de Prestação de Serviço); o NFS-e (Nota Fiscal de Serviço Eletrônica); o Eventos de NFS-e; o Eventos de Crédito; o Eventos de Débito; o Eventos de Apuração;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Realizar controle de acesso aos serviços (Usuário/Senha, Certificação Digital);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Estabelecer um cadastro nacional de contribuintes (CNC NFS-e);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Uso de APIs para fornecer serviços do sistema nacional que serão acessados pelos usuários. A API (</a:t>
            </a:r>
            <a:r>
              <a:rPr lang="pt-BR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Application</a:t>
            </a:r>
            <a: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BR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Programming</a:t>
            </a:r>
            <a: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Interface) pode ser compreendida como uma interface de programação de aplicação, ou seja, API é um conjunto de normas que possibilita a comunicação entre plataformas através de uma série de padrões e protocolos. </a:t>
            </a:r>
          </a:p>
          <a:p>
            <a:pPr marL="12700">
              <a:lnSpc>
                <a:spcPts val="3304"/>
              </a:lnSpc>
            </a:pPr>
            <a:r>
              <a:rPr lang="pt-BR" sz="3200" b="1" spc="-6" dirty="0">
                <a:solidFill>
                  <a:srgbClr val="843B0C"/>
                </a:solidFill>
                <a:latin typeface="Calibri"/>
                <a:cs typeface="Calibri"/>
              </a:rPr>
              <a:t>                              </a:t>
            </a:r>
            <a:endParaRPr sz="3200" dirty="0">
              <a:latin typeface="Calibri"/>
              <a:cs typeface="Calibri"/>
            </a:endParaRPr>
          </a:p>
        </p:txBody>
      </p:sp>
      <p:sp>
        <p:nvSpPr>
          <p:cNvPr id="14" name="object 2"/>
          <p:cNvSpPr txBox="1"/>
          <p:nvPr/>
        </p:nvSpPr>
        <p:spPr>
          <a:xfrm>
            <a:off x="1149292" y="2332140"/>
            <a:ext cx="9773174" cy="2841012"/>
          </a:xfrm>
          <a:prstGeom prst="rect">
            <a:avLst/>
          </a:prstGeom>
        </p:spPr>
        <p:txBody>
          <a:bodyPr wrap="square" lIns="0" tIns="18415" rIns="0" bIns="0" rtlCol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23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2" y="6249003"/>
            <a:ext cx="12182475" cy="619125"/>
          </a:xfrm>
          <a:prstGeom prst="rect">
            <a:avLst/>
          </a:prstGeom>
        </p:spPr>
      </p:pic>
      <p:sp>
        <p:nvSpPr>
          <p:cNvPr id="9" name="object 4">
            <a:extLst>
              <a:ext uri="{FF2B5EF4-FFF2-40B4-BE49-F238E27FC236}">
                <a16:creationId xmlns:a16="http://schemas.microsoft.com/office/drawing/2014/main" id="{13668DFF-0EF9-4073-8298-599F95949399}"/>
              </a:ext>
            </a:extLst>
          </p:cNvPr>
          <p:cNvSpPr>
            <a:spLocks noChangeAspect="1"/>
          </p:cNvSpPr>
          <p:nvPr/>
        </p:nvSpPr>
        <p:spPr>
          <a:xfrm>
            <a:off x="2772" y="6248591"/>
            <a:ext cx="12204000" cy="63056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749491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6"/>
          <p:cNvSpPr/>
          <p:nvPr/>
        </p:nvSpPr>
        <p:spPr>
          <a:xfrm>
            <a:off x="7147359" y="1903408"/>
            <a:ext cx="4176461" cy="831234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18"/>
          <p:cNvSpPr/>
          <p:nvPr/>
        </p:nvSpPr>
        <p:spPr>
          <a:xfrm>
            <a:off x="1221574" y="4787057"/>
            <a:ext cx="4176460" cy="817255"/>
          </a:xfrm>
          <a:prstGeom prst="rect">
            <a:avLst/>
          </a:prstGeom>
          <a:solidFill>
            <a:srgbClr val="F4732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20"/>
          <p:cNvSpPr/>
          <p:nvPr/>
        </p:nvSpPr>
        <p:spPr>
          <a:xfrm>
            <a:off x="1221574" y="1903408"/>
            <a:ext cx="4176461" cy="81725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21"/>
          <p:cNvSpPr/>
          <p:nvPr/>
        </p:nvSpPr>
        <p:spPr>
          <a:xfrm>
            <a:off x="447167" y="1903408"/>
            <a:ext cx="1237862" cy="87365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6"/>
          <p:cNvSpPr txBox="1"/>
          <p:nvPr/>
        </p:nvSpPr>
        <p:spPr>
          <a:xfrm>
            <a:off x="520189" y="1231604"/>
            <a:ext cx="4877845" cy="387446"/>
          </a:xfrm>
          <a:prstGeom prst="rect">
            <a:avLst/>
          </a:prstGeom>
        </p:spPr>
        <p:txBody>
          <a:bodyPr wrap="square" lIns="0" tIns="19494" rIns="0" bIns="0" rtlCol="0">
            <a:noAutofit/>
          </a:bodyPr>
          <a:lstStyle/>
          <a:p>
            <a:pPr marL="12700">
              <a:lnSpc>
                <a:spcPts val="3070"/>
              </a:lnSpc>
            </a:pPr>
            <a:r>
              <a:rPr sz="3000" b="1" spc="0" dirty="0" err="1">
                <a:solidFill>
                  <a:schemeClr val="accent2">
                    <a:lumMod val="75000"/>
                  </a:schemeClr>
                </a:solidFill>
                <a:cs typeface="Arial"/>
              </a:rPr>
              <a:t>Entregas</a:t>
            </a:r>
            <a:r>
              <a:rPr lang="pt-BR" sz="3000" b="1" spc="0" dirty="0">
                <a:solidFill>
                  <a:schemeClr val="accent2">
                    <a:lumMod val="75000"/>
                  </a:schemeClr>
                </a:solidFill>
                <a:cs typeface="Arial"/>
              </a:rPr>
              <a:t> </a:t>
            </a:r>
            <a:r>
              <a:rPr lang="pt-BR" sz="3000" b="1" spc="1" dirty="0">
                <a:solidFill>
                  <a:schemeClr val="accent2">
                    <a:lumMod val="75000"/>
                  </a:schemeClr>
                </a:solidFill>
                <a:cs typeface="Arial"/>
              </a:rPr>
              <a:t>previstas SN NFS-e:</a:t>
            </a:r>
            <a:endParaRPr lang="pt-BR" sz="3000" b="1" dirty="0">
              <a:solidFill>
                <a:schemeClr val="accent2">
                  <a:lumMod val="75000"/>
                </a:schemeClr>
              </a:solidFill>
              <a:cs typeface="Arial"/>
            </a:endParaRPr>
          </a:p>
          <a:p>
            <a:pPr marL="12700">
              <a:lnSpc>
                <a:spcPts val="3070"/>
              </a:lnSpc>
            </a:pPr>
            <a:endParaRPr sz="3000" b="1" dirty="0">
              <a:solidFill>
                <a:schemeClr val="accent2">
                  <a:lumMod val="7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14" name="object 4"/>
          <p:cNvSpPr txBox="1"/>
          <p:nvPr/>
        </p:nvSpPr>
        <p:spPr>
          <a:xfrm>
            <a:off x="7419997" y="2120406"/>
            <a:ext cx="3923796" cy="303123"/>
          </a:xfrm>
          <a:prstGeom prst="rect">
            <a:avLst/>
          </a:prstGeom>
        </p:spPr>
        <p:txBody>
          <a:bodyPr wrap="square" lIns="0" tIns="27305" rIns="0" bIns="0" rtlCol="0">
            <a:noAutofit/>
          </a:bodyPr>
          <a:lstStyle/>
          <a:p>
            <a:pPr marL="249532" marR="286038" algn="ctr"/>
            <a:r>
              <a:rPr spc="-7" dirty="0" err="1">
                <a:solidFill>
                  <a:srgbClr val="FFFFFF"/>
                </a:solidFill>
                <a:latin typeface="Calibri"/>
                <a:cs typeface="Calibri"/>
              </a:rPr>
              <a:t>Ambiente</a:t>
            </a:r>
            <a:r>
              <a:rPr spc="-7" dirty="0">
                <a:solidFill>
                  <a:srgbClr val="FFFFFF"/>
                </a:solidFill>
                <a:latin typeface="Calibri"/>
                <a:cs typeface="Calibri"/>
              </a:rPr>
              <a:t> de</a:t>
            </a:r>
            <a:r>
              <a:rPr lang="pt-BR" spc="-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>
                <a:solidFill>
                  <a:srgbClr val="FFFFFF"/>
                </a:solidFill>
                <a:latin typeface="Calibri"/>
                <a:cs typeface="Calibri"/>
              </a:rPr>
              <a:t>Dados </a:t>
            </a:r>
            <a:r>
              <a:rPr lang="pt-BR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dirty="0" err="1">
                <a:solidFill>
                  <a:srgbClr val="FFFFFF"/>
                </a:solidFill>
                <a:latin typeface="Calibri"/>
                <a:cs typeface="Calibri"/>
              </a:rPr>
              <a:t>acional</a:t>
            </a:r>
            <a:r>
              <a:rPr lang="pt-BR" dirty="0">
                <a:solidFill>
                  <a:srgbClr val="FFFFFF"/>
                </a:solidFill>
                <a:latin typeface="Calibri"/>
                <a:cs typeface="Calibri"/>
              </a:rPr>
              <a:t> - ADN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15" name="object 3"/>
          <p:cNvSpPr txBox="1"/>
          <p:nvPr/>
        </p:nvSpPr>
        <p:spPr>
          <a:xfrm>
            <a:off x="1795330" y="4995711"/>
            <a:ext cx="3602704" cy="302534"/>
          </a:xfrm>
          <a:prstGeom prst="rect">
            <a:avLst/>
          </a:prstGeom>
        </p:spPr>
        <p:txBody>
          <a:bodyPr wrap="square" lIns="0" tIns="27305" rIns="0" bIns="0" rtlCol="0">
            <a:noAutofit/>
          </a:bodyPr>
          <a:lstStyle/>
          <a:p>
            <a:pPr marL="12700"/>
            <a:r>
              <a:rPr sz="2000" spc="-2" dirty="0" err="1">
                <a:solidFill>
                  <a:srgbClr val="FFFFFF"/>
                </a:solidFill>
                <a:cs typeface="Calibri"/>
              </a:rPr>
              <a:t>Emissor</a:t>
            </a:r>
            <a:r>
              <a:rPr lang="pt-BR" sz="2000" spc="-2" dirty="0">
                <a:solidFill>
                  <a:srgbClr val="FFFFFF"/>
                </a:solidFill>
                <a:cs typeface="Calibri"/>
              </a:rPr>
              <a:t>es</a:t>
            </a:r>
            <a:r>
              <a:rPr sz="2000" spc="-2" dirty="0">
                <a:solidFill>
                  <a:srgbClr val="FFFFFF"/>
                </a:solidFill>
                <a:cs typeface="Calibri"/>
              </a:rPr>
              <a:t> </a:t>
            </a:r>
            <a:r>
              <a:rPr sz="2000" spc="-2" dirty="0" err="1">
                <a:solidFill>
                  <a:srgbClr val="FFFFFF"/>
                </a:solidFill>
                <a:cs typeface="Calibri"/>
              </a:rPr>
              <a:t>Público</a:t>
            </a:r>
            <a:r>
              <a:rPr lang="pt-BR" sz="2000" spc="-2" dirty="0">
                <a:solidFill>
                  <a:srgbClr val="FFFFFF"/>
                </a:solidFill>
                <a:cs typeface="Calibri"/>
              </a:rPr>
              <a:t>s - Web e Móvel</a:t>
            </a:r>
            <a:endParaRPr sz="2000" dirty="0">
              <a:cs typeface="Calibri"/>
            </a:endParaRPr>
          </a:p>
        </p:txBody>
      </p:sp>
      <p:sp>
        <p:nvSpPr>
          <p:cNvPr id="16" name="object 2"/>
          <p:cNvSpPr txBox="1"/>
          <p:nvPr/>
        </p:nvSpPr>
        <p:spPr>
          <a:xfrm>
            <a:off x="2590137" y="2119579"/>
            <a:ext cx="1707053" cy="323086"/>
          </a:xfrm>
          <a:prstGeom prst="rect">
            <a:avLst/>
          </a:prstGeom>
        </p:spPr>
        <p:txBody>
          <a:bodyPr wrap="square" lIns="0" tIns="27305" rIns="0" bIns="0" rtlCol="0">
            <a:noAutofit/>
          </a:bodyPr>
          <a:lstStyle/>
          <a:p>
            <a:pPr marL="12700"/>
            <a:r>
              <a:rPr sz="2000" spc="-12" dirty="0">
                <a:solidFill>
                  <a:srgbClr val="FFFFFF"/>
                </a:solidFill>
                <a:latin typeface="Calibri"/>
                <a:cs typeface="Calibri"/>
              </a:rPr>
              <a:t>Portal da NFS-e</a:t>
            </a:r>
            <a:endParaRPr sz="2000" dirty="0">
              <a:latin typeface="Calibri"/>
              <a:cs typeface="Calibri"/>
            </a:endParaRPr>
          </a:p>
        </p:txBody>
      </p:sp>
      <p:pic>
        <p:nvPicPr>
          <p:cNvPr id="29" name="Imagem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2375"/>
            <a:ext cx="12192000" cy="1076918"/>
          </a:xfrm>
          <a:prstGeom prst="rect">
            <a:avLst/>
          </a:prstGeom>
        </p:spPr>
      </p:pic>
      <p:sp>
        <p:nvSpPr>
          <p:cNvPr id="30" name="object 4"/>
          <p:cNvSpPr/>
          <p:nvPr/>
        </p:nvSpPr>
        <p:spPr>
          <a:xfrm>
            <a:off x="14992" y="-141179"/>
            <a:ext cx="2818150" cy="13104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effectLst>
            <a:glow rad="38100">
              <a:schemeClr val="accent1">
                <a:lumMod val="60000"/>
                <a:lumOff val="40000"/>
                <a:alpha val="28000"/>
              </a:schemeClr>
            </a:glow>
            <a:innerShdw blurRad="63500">
              <a:schemeClr val="tx2">
                <a:lumMod val="50000"/>
                <a:alpha val="97000"/>
              </a:schemeClr>
            </a:innerShdw>
          </a:effectLst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pic>
        <p:nvPicPr>
          <p:cNvPr id="17" name="Imagem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62" y="6249003"/>
            <a:ext cx="12182475" cy="619125"/>
          </a:xfrm>
          <a:prstGeom prst="rect">
            <a:avLst/>
          </a:prstGeom>
        </p:spPr>
      </p:pic>
      <p:sp>
        <p:nvSpPr>
          <p:cNvPr id="18" name="object 20">
            <a:extLst>
              <a:ext uri="{FF2B5EF4-FFF2-40B4-BE49-F238E27FC236}">
                <a16:creationId xmlns:a16="http://schemas.microsoft.com/office/drawing/2014/main" id="{0561F94A-9044-432A-92A1-DB8B0457022B}"/>
              </a:ext>
            </a:extLst>
          </p:cNvPr>
          <p:cNvSpPr/>
          <p:nvPr/>
        </p:nvSpPr>
        <p:spPr>
          <a:xfrm>
            <a:off x="7147359" y="4787057"/>
            <a:ext cx="4176461" cy="81464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object 2">
            <a:extLst>
              <a:ext uri="{FF2B5EF4-FFF2-40B4-BE49-F238E27FC236}">
                <a16:creationId xmlns:a16="http://schemas.microsoft.com/office/drawing/2014/main" id="{275E7C4B-6B62-4E3E-A599-18ADCC9EC118}"/>
              </a:ext>
            </a:extLst>
          </p:cNvPr>
          <p:cNvSpPr txBox="1"/>
          <p:nvPr/>
        </p:nvSpPr>
        <p:spPr>
          <a:xfrm>
            <a:off x="7780217" y="5008178"/>
            <a:ext cx="3203355" cy="349293"/>
          </a:xfrm>
          <a:prstGeom prst="rect">
            <a:avLst/>
          </a:prstGeom>
        </p:spPr>
        <p:txBody>
          <a:bodyPr wrap="square" lIns="0" tIns="27305" rIns="0" bIns="0" rtlCol="0">
            <a:noAutofit/>
          </a:bodyPr>
          <a:lstStyle/>
          <a:p>
            <a:pPr marL="12700"/>
            <a:r>
              <a:rPr lang="pt-BR" spc="-12" dirty="0">
                <a:solidFill>
                  <a:schemeClr val="bg1"/>
                </a:solidFill>
                <a:latin typeface="Calibri"/>
                <a:cs typeface="Calibri"/>
              </a:rPr>
              <a:t>MAN</a:t>
            </a:r>
            <a:r>
              <a:rPr lang="pt-BR" dirty="0">
                <a:solidFill>
                  <a:schemeClr val="bg1"/>
                </a:solidFill>
                <a:latin typeface="Calibri"/>
                <a:cs typeface="Calibri"/>
              </a:rPr>
              <a:t> e Painéis de Crédito/Débito</a:t>
            </a:r>
            <a:endParaRPr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23" name="object 4">
            <a:extLst>
              <a:ext uri="{FF2B5EF4-FFF2-40B4-BE49-F238E27FC236}">
                <a16:creationId xmlns:a16="http://schemas.microsoft.com/office/drawing/2014/main" id="{08BC82AD-595A-4317-95B9-E1C0A06819B1}"/>
              </a:ext>
            </a:extLst>
          </p:cNvPr>
          <p:cNvSpPr>
            <a:spLocks noChangeAspect="1"/>
          </p:cNvSpPr>
          <p:nvPr/>
        </p:nvSpPr>
        <p:spPr>
          <a:xfrm>
            <a:off x="2772" y="6248591"/>
            <a:ext cx="12204000" cy="63056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" name="object 20">
            <a:extLst>
              <a:ext uri="{FF2B5EF4-FFF2-40B4-BE49-F238E27FC236}">
                <a16:creationId xmlns:a16="http://schemas.microsoft.com/office/drawing/2014/main" id="{532935B5-561B-4AF1-9D8C-A0782C60B0D0}"/>
              </a:ext>
            </a:extLst>
          </p:cNvPr>
          <p:cNvSpPr/>
          <p:nvPr/>
        </p:nvSpPr>
        <p:spPr>
          <a:xfrm>
            <a:off x="1194173" y="3328152"/>
            <a:ext cx="4203861" cy="848294"/>
          </a:xfrm>
          <a:prstGeom prst="rect">
            <a:avLst/>
          </a:prstGeom>
          <a:solidFill>
            <a:srgbClr val="5E17DF"/>
          </a:solidFill>
        </p:spPr>
        <p:txBody>
          <a:bodyPr wrap="square" lIns="0" tIns="0" rIns="0" bIns="0" rtlCol="0">
            <a:noAutofit/>
          </a:bodyPr>
          <a:lstStyle/>
          <a:p>
            <a:endParaRPr dirty="0"/>
          </a:p>
        </p:txBody>
      </p:sp>
      <p:sp>
        <p:nvSpPr>
          <p:cNvPr id="24" name="object 2">
            <a:extLst>
              <a:ext uri="{FF2B5EF4-FFF2-40B4-BE49-F238E27FC236}">
                <a16:creationId xmlns:a16="http://schemas.microsoft.com/office/drawing/2014/main" id="{75B036DB-B86E-465C-9479-E149C6F96181}"/>
              </a:ext>
            </a:extLst>
          </p:cNvPr>
          <p:cNvSpPr txBox="1"/>
          <p:nvPr/>
        </p:nvSpPr>
        <p:spPr>
          <a:xfrm>
            <a:off x="2422005" y="3445781"/>
            <a:ext cx="2215977" cy="607194"/>
          </a:xfrm>
          <a:prstGeom prst="rect">
            <a:avLst/>
          </a:prstGeom>
        </p:spPr>
        <p:txBody>
          <a:bodyPr wrap="square" lIns="0" tIns="27305" rIns="0" bIns="0" rtlCol="0">
            <a:noAutofit/>
          </a:bodyPr>
          <a:lstStyle/>
          <a:p>
            <a:pPr marL="12700">
              <a:lnSpc>
                <a:spcPts val="2000"/>
              </a:lnSpc>
            </a:pPr>
            <a:r>
              <a:rPr lang="pt-BR" spc="-12" dirty="0">
                <a:solidFill>
                  <a:schemeClr val="bg1"/>
                </a:solidFill>
                <a:latin typeface="Calibri"/>
                <a:cs typeface="Calibri"/>
              </a:rPr>
              <a:t>Portais Administrativos:</a:t>
            </a:r>
          </a:p>
          <a:p>
            <a:pPr marL="12700"/>
            <a:r>
              <a:rPr lang="pt-BR" spc="-12" dirty="0">
                <a:solidFill>
                  <a:schemeClr val="bg1"/>
                </a:solidFill>
                <a:latin typeface="Calibri"/>
                <a:cs typeface="Calibri"/>
              </a:rPr>
              <a:t>Nacional e Municipal</a:t>
            </a:r>
            <a:endParaRPr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28" name="object 20">
            <a:extLst>
              <a:ext uri="{FF2B5EF4-FFF2-40B4-BE49-F238E27FC236}">
                <a16:creationId xmlns:a16="http://schemas.microsoft.com/office/drawing/2014/main" id="{AE329686-7BDA-4A07-866B-899FB75B1792}"/>
              </a:ext>
            </a:extLst>
          </p:cNvPr>
          <p:cNvSpPr/>
          <p:nvPr/>
        </p:nvSpPr>
        <p:spPr>
          <a:xfrm>
            <a:off x="7119959" y="3330780"/>
            <a:ext cx="4203861" cy="848294"/>
          </a:xfrm>
          <a:prstGeom prst="rect">
            <a:avLst/>
          </a:prstGeom>
          <a:solidFill>
            <a:srgbClr val="38AC99"/>
          </a:solidFill>
        </p:spPr>
        <p:txBody>
          <a:bodyPr wrap="square" lIns="0" tIns="0" rIns="0" bIns="0" rtlCol="0">
            <a:noAutofit/>
          </a:bodyPr>
          <a:lstStyle/>
          <a:p>
            <a:endParaRPr dirty="0"/>
          </a:p>
        </p:txBody>
      </p:sp>
      <p:sp>
        <p:nvSpPr>
          <p:cNvPr id="31" name="object 2">
            <a:extLst>
              <a:ext uri="{FF2B5EF4-FFF2-40B4-BE49-F238E27FC236}">
                <a16:creationId xmlns:a16="http://schemas.microsoft.com/office/drawing/2014/main" id="{71BD1390-3E52-4127-814D-B00DAE3D2A95}"/>
              </a:ext>
            </a:extLst>
          </p:cNvPr>
          <p:cNvSpPr txBox="1"/>
          <p:nvPr/>
        </p:nvSpPr>
        <p:spPr>
          <a:xfrm>
            <a:off x="8544602" y="3554335"/>
            <a:ext cx="1674587" cy="356523"/>
          </a:xfrm>
          <a:prstGeom prst="rect">
            <a:avLst/>
          </a:prstGeom>
        </p:spPr>
        <p:txBody>
          <a:bodyPr wrap="square" lIns="0" tIns="27305" rIns="0" bIns="0" rtlCol="0">
            <a:noAutofit/>
          </a:bodyPr>
          <a:lstStyle/>
          <a:p>
            <a:pPr marL="12700"/>
            <a:r>
              <a:rPr lang="pt-BR" sz="2000" spc="-12" dirty="0">
                <a:solidFill>
                  <a:schemeClr val="bg1"/>
                </a:solidFill>
                <a:latin typeface="Calibri"/>
                <a:cs typeface="Calibri"/>
              </a:rPr>
              <a:t>SEFIN Nacional</a:t>
            </a:r>
            <a:endParaRPr sz="20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pic>
        <p:nvPicPr>
          <p:cNvPr id="33" name="Imagem 32">
            <a:hlinkClick r:id="rId7"/>
            <a:extLst>
              <a:ext uri="{FF2B5EF4-FFF2-40B4-BE49-F238E27FC236}">
                <a16:creationId xmlns:a16="http://schemas.microsoft.com/office/drawing/2014/main" id="{70F4FB25-EAE9-4D07-B8DB-EB7E5F8652B1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260" y="3176802"/>
            <a:ext cx="1191712" cy="1027474"/>
          </a:xfrm>
          <a:prstGeom prst="rect">
            <a:avLst/>
          </a:prstGeom>
          <a:noFill/>
        </p:spPr>
      </p:pic>
      <p:pic>
        <p:nvPicPr>
          <p:cNvPr id="36" name="Imagem 35">
            <a:extLst>
              <a:ext uri="{FF2B5EF4-FFF2-40B4-BE49-F238E27FC236}">
                <a16:creationId xmlns:a16="http://schemas.microsoft.com/office/drawing/2014/main" id="{67A0EC80-9AC9-4C05-B3EF-906A11C2416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98111" y="1748038"/>
            <a:ext cx="1191712" cy="1121170"/>
          </a:xfrm>
          <a:prstGeom prst="rect">
            <a:avLst/>
          </a:prstGeom>
        </p:spPr>
      </p:pic>
      <p:pic>
        <p:nvPicPr>
          <p:cNvPr id="38" name="Imagem 37">
            <a:extLst>
              <a:ext uri="{FF2B5EF4-FFF2-40B4-BE49-F238E27FC236}">
                <a16:creationId xmlns:a16="http://schemas.microsoft.com/office/drawing/2014/main" id="{4CD7A03A-05D0-48D0-AA20-64C9120E4E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5566" y="3271753"/>
            <a:ext cx="1336388" cy="901479"/>
          </a:xfrm>
          <a:prstGeom prst="rect">
            <a:avLst/>
          </a:prstGeom>
        </p:spPr>
      </p:pic>
      <p:pic>
        <p:nvPicPr>
          <p:cNvPr id="41" name="Imagem 40">
            <a:hlinkClick r:id="rId11"/>
            <a:extLst>
              <a:ext uri="{FF2B5EF4-FFF2-40B4-BE49-F238E27FC236}">
                <a16:creationId xmlns:a16="http://schemas.microsoft.com/office/drawing/2014/main" id="{8B86E4E2-5838-48E7-9F0B-F0A3E718A7B7}"/>
              </a:ext>
            </a:extLst>
          </p:cNvPr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0075" y="4731820"/>
            <a:ext cx="1087783" cy="902010"/>
          </a:xfrm>
          <a:prstGeom prst="rect">
            <a:avLst/>
          </a:prstGeom>
          <a:noFill/>
        </p:spPr>
      </p:pic>
      <p:pic>
        <p:nvPicPr>
          <p:cNvPr id="43" name="Imagem 42">
            <a:extLst>
              <a:ext uri="{FF2B5EF4-FFF2-40B4-BE49-F238E27FC236}">
                <a16:creationId xmlns:a16="http://schemas.microsoft.com/office/drawing/2014/main" id="{717FD93C-6B03-4817-B944-3942BD4FB74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25566" y="4525273"/>
            <a:ext cx="1294221" cy="118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4658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2375"/>
            <a:ext cx="12192000" cy="1076918"/>
          </a:xfrm>
          <a:prstGeom prst="rect">
            <a:avLst/>
          </a:prstGeom>
        </p:spPr>
      </p:pic>
      <p:sp>
        <p:nvSpPr>
          <p:cNvPr id="12" name="object 4"/>
          <p:cNvSpPr/>
          <p:nvPr/>
        </p:nvSpPr>
        <p:spPr>
          <a:xfrm>
            <a:off x="14992" y="-141179"/>
            <a:ext cx="2818150" cy="13104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effectLst>
            <a:glow rad="38100">
              <a:schemeClr val="accent1">
                <a:lumMod val="60000"/>
                <a:lumOff val="40000"/>
                <a:alpha val="28000"/>
              </a:schemeClr>
            </a:glow>
            <a:innerShdw blurRad="63500">
              <a:schemeClr val="tx2">
                <a:lumMod val="50000"/>
                <a:alpha val="97000"/>
              </a:schemeClr>
            </a:innerShdw>
          </a:effectLst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4"/>
          <p:cNvSpPr txBox="1"/>
          <p:nvPr/>
        </p:nvSpPr>
        <p:spPr>
          <a:xfrm>
            <a:off x="812563" y="1440704"/>
            <a:ext cx="4153720" cy="4003752"/>
          </a:xfrm>
          <a:prstGeom prst="rect">
            <a:avLst/>
          </a:prstGeom>
        </p:spPr>
        <p:txBody>
          <a:bodyPr wrap="square" lIns="0" tIns="20986" rIns="0" bIns="0" rtlCol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3200" b="1" spc="-6" dirty="0">
                <a:solidFill>
                  <a:srgbClr val="843B0C"/>
                </a:solidFill>
                <a:latin typeface="Calibri"/>
                <a:cs typeface="Calibri"/>
              </a:rPr>
              <a:t>Portal NFS-e: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Portal na internet pelo qual será feita a divulgação de informações sobre a NFS-e e sobre o Sistema Nacional NFS-e.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 áreas de acesso restrito, disponíveis no Portal Nacional NFS-e, possibilitam o acesso ao Emissor Público Nacional NFS-e (Web), ao Painel Administrativo Nacional, Painel Administrativo Municipal e Painel das Concessionárias de Exploração de Rodovias.</a:t>
            </a:r>
          </a:p>
          <a:p>
            <a:pPr marL="12700">
              <a:lnSpc>
                <a:spcPts val="3304"/>
              </a:lnSpc>
            </a:pPr>
            <a:r>
              <a:rPr lang="pt-BR" sz="3200" b="1" spc="-6" dirty="0">
                <a:solidFill>
                  <a:srgbClr val="843B0C"/>
                </a:solidFill>
                <a:latin typeface="Calibri"/>
                <a:cs typeface="Calibri"/>
              </a:rPr>
              <a:t>                               </a:t>
            </a:r>
            <a:endParaRPr sz="3200" dirty="0">
              <a:latin typeface="Calibri"/>
              <a:cs typeface="Calibri"/>
            </a:endParaRP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2" y="6249003"/>
            <a:ext cx="12182475" cy="619125"/>
          </a:xfrm>
          <a:prstGeom prst="rect">
            <a:avLst/>
          </a:prstGeom>
        </p:spPr>
      </p:pic>
      <p:sp>
        <p:nvSpPr>
          <p:cNvPr id="9" name="object 4">
            <a:extLst>
              <a:ext uri="{FF2B5EF4-FFF2-40B4-BE49-F238E27FC236}">
                <a16:creationId xmlns:a16="http://schemas.microsoft.com/office/drawing/2014/main" id="{13668DFF-0EF9-4073-8298-599F95949399}"/>
              </a:ext>
            </a:extLst>
          </p:cNvPr>
          <p:cNvSpPr>
            <a:spLocks noChangeAspect="1"/>
          </p:cNvSpPr>
          <p:nvPr/>
        </p:nvSpPr>
        <p:spPr>
          <a:xfrm>
            <a:off x="2772" y="6248591"/>
            <a:ext cx="12204000" cy="63056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611E3BCD-48EB-49C8-B030-1CF974B9D2D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17972" y="1304827"/>
            <a:ext cx="5338718" cy="4642363"/>
          </a:xfrm>
          <a:prstGeom prst="rect">
            <a:avLst/>
          </a:prstGeom>
          <a:ln>
            <a:solidFill>
              <a:srgbClr val="333333"/>
            </a:solidFill>
          </a:ln>
        </p:spPr>
      </p:pic>
    </p:spTree>
    <p:extLst>
      <p:ext uri="{BB962C8B-B14F-4D97-AF65-F5344CB8AC3E}">
        <p14:creationId xmlns:p14="http://schemas.microsoft.com/office/powerpoint/2010/main" val="30754459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2375"/>
            <a:ext cx="12192000" cy="1076918"/>
          </a:xfrm>
          <a:prstGeom prst="rect">
            <a:avLst/>
          </a:prstGeom>
        </p:spPr>
      </p:pic>
      <p:sp>
        <p:nvSpPr>
          <p:cNvPr id="12" name="object 4"/>
          <p:cNvSpPr/>
          <p:nvPr/>
        </p:nvSpPr>
        <p:spPr>
          <a:xfrm>
            <a:off x="14992" y="-141179"/>
            <a:ext cx="2818150" cy="13104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effectLst>
            <a:glow rad="38100">
              <a:schemeClr val="accent1">
                <a:lumMod val="60000"/>
                <a:lumOff val="40000"/>
                <a:alpha val="28000"/>
              </a:schemeClr>
            </a:glow>
            <a:innerShdw blurRad="63500">
              <a:schemeClr val="tx2">
                <a:lumMod val="50000"/>
                <a:alpha val="97000"/>
              </a:schemeClr>
            </a:innerShdw>
          </a:effectLst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4"/>
          <p:cNvSpPr txBox="1"/>
          <p:nvPr/>
        </p:nvSpPr>
        <p:spPr>
          <a:xfrm>
            <a:off x="812563" y="1440703"/>
            <a:ext cx="4942285" cy="4205087"/>
          </a:xfrm>
          <a:prstGeom prst="rect">
            <a:avLst/>
          </a:prstGeom>
        </p:spPr>
        <p:txBody>
          <a:bodyPr wrap="square" lIns="0" tIns="20986" rIns="0" bIns="0" rtlCol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3000" b="1" spc="-6" dirty="0">
                <a:solidFill>
                  <a:srgbClr val="843B0C"/>
                </a:solidFill>
                <a:latin typeface="Calibri"/>
                <a:cs typeface="Calibri"/>
              </a:rPr>
              <a:t>Ambiente de Dados Nacional - ADN:</a:t>
            </a:r>
            <a:endParaRPr lang="pt-BR" sz="3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Ambiente de Dados Nacional NFS-e (ADN) Módulo do Sistema Nacional NFS-e que funciona como um repositório nacional de documentos fiscais eletrônicos – </a:t>
            </a:r>
            <a:r>
              <a:rPr lang="pt-BR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DF-e</a:t>
            </a:r>
            <a: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(NFS-e nacional e Eventos de NFS-e, Créditos, Débitos e Apuração).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 ADN fornece a API </a:t>
            </a:r>
            <a:r>
              <a:rPr lang="pt-BR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DF-e</a:t>
            </a:r>
            <a: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para recepcionar os documentos fiscais eletrônicos compartilhados pelos municípios conveniados ao SN NFS-e, possibilita a distribuição destes </a:t>
            </a:r>
            <a:r>
              <a:rPr lang="pt-BR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DF-e</a:t>
            </a:r>
            <a: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para aqueles Municípios que ocupem algum papel de interesse pelo </a:t>
            </a:r>
            <a:r>
              <a:rPr lang="pt-BR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DF-e</a:t>
            </a:r>
            <a: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sz="3200" dirty="0">
              <a:latin typeface="Calibri"/>
              <a:cs typeface="Calibri"/>
            </a:endParaRP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2" y="6249003"/>
            <a:ext cx="12182475" cy="619125"/>
          </a:xfrm>
          <a:prstGeom prst="rect">
            <a:avLst/>
          </a:prstGeom>
        </p:spPr>
      </p:pic>
      <p:sp>
        <p:nvSpPr>
          <p:cNvPr id="9" name="object 4">
            <a:extLst>
              <a:ext uri="{FF2B5EF4-FFF2-40B4-BE49-F238E27FC236}">
                <a16:creationId xmlns:a16="http://schemas.microsoft.com/office/drawing/2014/main" id="{13668DFF-0EF9-4073-8298-599F95949399}"/>
              </a:ext>
            </a:extLst>
          </p:cNvPr>
          <p:cNvSpPr>
            <a:spLocks noChangeAspect="1"/>
          </p:cNvSpPr>
          <p:nvPr/>
        </p:nvSpPr>
        <p:spPr>
          <a:xfrm>
            <a:off x="2772" y="6248591"/>
            <a:ext cx="12204000" cy="63056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pic>
        <p:nvPicPr>
          <p:cNvPr id="8" name="Imagem 7">
            <a:hlinkClick r:id="rId6"/>
            <a:extLst>
              <a:ext uri="{FF2B5EF4-FFF2-40B4-BE49-F238E27FC236}">
                <a16:creationId xmlns:a16="http://schemas.microsoft.com/office/drawing/2014/main" id="{C3CCDFCC-FEAE-43E4-9A75-EAA8A5EA79EB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1044" y="1440703"/>
            <a:ext cx="4942283" cy="453119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411432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5202</TotalTime>
  <Words>1645</Words>
  <Application>Microsoft Office PowerPoint</Application>
  <PresentationFormat>Widescreen</PresentationFormat>
  <Paragraphs>131</Paragraphs>
  <Slides>36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36</vt:i4>
      </vt:variant>
    </vt:vector>
  </HeadingPairs>
  <TitlesOfParts>
    <vt:vector size="42" baseType="lpstr">
      <vt:lpstr>Arial</vt:lpstr>
      <vt:lpstr>Calibri</vt:lpstr>
      <vt:lpstr>Calibri Light</vt:lpstr>
      <vt:lpstr>Courier New</vt:lpstr>
      <vt:lpstr>DejaVu Sans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carlos.burkle</dc:creator>
  <cp:lastModifiedBy>Carlos Burkle</cp:lastModifiedBy>
  <cp:revision>215</cp:revision>
  <dcterms:created xsi:type="dcterms:W3CDTF">2019-12-27T16:46:48Z</dcterms:created>
  <dcterms:modified xsi:type="dcterms:W3CDTF">2021-10-07T18:09:44Z</dcterms:modified>
</cp:coreProperties>
</file>